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83" r:id="rId5"/>
    <p:sldMasterId id="2147483685" r:id="rId6"/>
  </p:sldMasterIdLst>
  <p:notesMasterIdLst>
    <p:notesMasterId r:id="rId14"/>
  </p:notesMasterIdLst>
  <p:handoutMasterIdLst>
    <p:handoutMasterId r:id="rId15"/>
  </p:handoutMasterIdLst>
  <p:sldIdLst>
    <p:sldId id="2145708330" r:id="rId7"/>
    <p:sldId id="287" r:id="rId8"/>
    <p:sldId id="574" r:id="rId9"/>
    <p:sldId id="903" r:id="rId10"/>
    <p:sldId id="905" r:id="rId11"/>
    <p:sldId id="874" r:id="rId12"/>
    <p:sldId id="1020" r:id="rId1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guide id="4" pos="532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47647C-82DF-3714-D566-1F297C5840CD}" name="SOPHIA PAPADAKIS" initials="SP" userId="341674e120739e96" providerId="Windows Live"/>
  <p188:author id="{74D313C6-59A6-FE4C-4A62-327BBF48BE08}" name="Guest User" initials="GU" userId="S::urn:spo:anon#40f9abbb86226b50c2f2ed30ca9e9c5f4256d02f55925a568763d94b333d3398::"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5EB8"/>
    <a:srgbClr val="0092C8"/>
    <a:srgbClr val="00294F"/>
    <a:srgbClr val="02366A"/>
    <a:srgbClr val="051D39"/>
    <a:srgbClr val="DAE4F3"/>
    <a:srgbClr val="FF7700"/>
    <a:srgbClr val="E3D9B2"/>
    <a:srgbClr val="C69D96"/>
    <a:srgbClr val="934FC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031" autoAdjust="0"/>
    <p:restoredTop sz="76901" autoAdjust="0"/>
  </p:normalViewPr>
  <p:slideViewPr>
    <p:cSldViewPr snapToGrid="0">
      <p:cViewPr varScale="1">
        <p:scale>
          <a:sx n="87" d="100"/>
          <a:sy n="87" d="100"/>
        </p:scale>
        <p:origin x="2454" y="126"/>
      </p:cViewPr>
      <p:guideLst>
        <p:guide orient="horz" pos="2160"/>
        <p:guide pos="2880"/>
        <p:guide orient="horz" pos="3113"/>
        <p:guide pos="5321"/>
      </p:guideLst>
    </p:cSldViewPr>
  </p:slideViewPr>
  <p:outlineViewPr>
    <p:cViewPr>
      <p:scale>
        <a:sx n="33" d="100"/>
        <a:sy n="33" d="100"/>
      </p:scale>
      <p:origin x="0" y="-19110"/>
    </p:cViewPr>
  </p:outlineViewPr>
  <p:notesTextViewPr>
    <p:cViewPr>
      <p:scale>
        <a:sx n="1" d="1"/>
        <a:sy n="1" d="1"/>
      </p:scale>
      <p:origin x="0" y="0"/>
    </p:cViewPr>
  </p:notesTextViewPr>
  <p:sorterViewPr>
    <p:cViewPr varScale="1">
      <p:scale>
        <a:sx n="1" d="1"/>
        <a:sy n="1" d="1"/>
      </p:scale>
      <p:origin x="0" y="0"/>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om Coleman-Haynes" userId="feac02dd-ca1d-495d-907d-e6674be69fc7" providerId="ADAL" clId="{5D5F70E1-7193-4CC2-BE8D-FCD7126E786F}"/>
    <pc:docChg chg="custSel modSld">
      <pc:chgData name="Tom Coleman-Haynes" userId="feac02dd-ca1d-495d-907d-e6674be69fc7" providerId="ADAL" clId="{5D5F70E1-7193-4CC2-BE8D-FCD7126E786F}" dt="2024-03-05T11:08:04.238" v="1" actId="313"/>
      <pc:docMkLst>
        <pc:docMk/>
      </pc:docMkLst>
      <pc:sldChg chg="modSp mod">
        <pc:chgData name="Tom Coleman-Haynes" userId="feac02dd-ca1d-495d-907d-e6674be69fc7" providerId="ADAL" clId="{5D5F70E1-7193-4CC2-BE8D-FCD7126E786F}" dt="2024-03-05T11:08:04.238" v="1" actId="313"/>
        <pc:sldMkLst>
          <pc:docMk/>
          <pc:sldMk cId="3876358027" sldId="903"/>
        </pc:sldMkLst>
        <pc:spChg chg="mod">
          <ac:chgData name="Tom Coleman-Haynes" userId="feac02dd-ca1d-495d-907d-e6674be69fc7" providerId="ADAL" clId="{5D5F70E1-7193-4CC2-BE8D-FCD7126E786F}" dt="2024-03-05T11:08:04.238" v="1" actId="313"/>
          <ac:spMkLst>
            <pc:docMk/>
            <pc:sldMk cId="3876358027" sldId="903"/>
            <ac:spMk id="3" creationId="{1963D8FF-6CC0-0380-17B7-4CE6D23201E1}"/>
          </ac:spMkLst>
        </pc:sp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3/5/2024</a:t>
            </a:fld>
            <a:endParaRPr lang="en-US">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3/5/2024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1pPr>
    <a:lvl2pPr marL="4572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2pPr>
    <a:lvl3pPr marL="9144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3pPr>
    <a:lvl4pPr marL="13716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4pPr>
    <a:lvl5pPr marL="18288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00B1A-6D6F-8E99-70F0-4CC32DE2551F}"/>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97FC6789-9BB9-25AF-317F-A23D56A6DA6E}"/>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310987B4-0E68-E77B-5EBF-3B36E080E2AA}"/>
              </a:ext>
            </a:extLst>
          </p:cNvPr>
          <p:cNvSpPr>
            <a:spLocks noGrp="1"/>
          </p:cNvSpPr>
          <p:nvPr>
            <p:ph type="body" idx="1"/>
          </p:nvPr>
        </p:nvSpPr>
        <p:spPr/>
        <p:txBody>
          <a:bodyPr/>
          <a:lstStyle/>
          <a:p>
            <a:r>
              <a:rPr lang="en-GB" altLang="en-US" b="1" dirty="0">
                <a:latin typeface="Arial" panose="020B0604020202020204" pitchFamily="34" charset="0"/>
                <a:cs typeface="Arial" panose="020B0604020202020204" pitchFamily="34" charset="0"/>
              </a:rPr>
              <a:t>Welcome, introductions and course overview:</a:t>
            </a:r>
          </a:p>
          <a:p>
            <a:endParaRPr lang="en-GB" altLang="en-US" dirty="0">
              <a:latin typeface="Arial" panose="020B0604020202020204" pitchFamily="34" charset="0"/>
              <a:cs typeface="Arial" panose="020B0604020202020204" pitchFamily="34" charset="0"/>
            </a:endParaRPr>
          </a:p>
          <a:p>
            <a:r>
              <a:rPr lang="en-GB" sz="1200" b="0" i="0" kern="1200" dirty="0">
                <a:solidFill>
                  <a:schemeClr val="tx1"/>
                </a:solidFill>
                <a:effectLst/>
                <a:latin typeface="Arial" panose="020B0604020202020204" pitchFamily="34" charset="0"/>
                <a:cs typeface="Arial" panose="020B0604020202020204" pitchFamily="34" charset="0"/>
              </a:rPr>
              <a:t>Welcome participants to the two-day </a:t>
            </a:r>
            <a:r>
              <a:rPr lang="en-GB" dirty="0">
                <a:latin typeface="Arial" panose="020B0604020202020204" pitchFamily="34" charset="0"/>
                <a:cs typeface="Arial" panose="020B0604020202020204" pitchFamily="34" charset="0"/>
              </a:rPr>
              <a:t>tobacco</a:t>
            </a:r>
            <a:r>
              <a:rPr lang="en-GB" sz="1200" b="0" i="0" kern="1200" dirty="0">
                <a:solidFill>
                  <a:schemeClr val="tx1"/>
                </a:solidFill>
                <a:effectLst/>
                <a:latin typeface="Arial" panose="020B0604020202020204" pitchFamily="34" charset="0"/>
                <a:cs typeface="Arial" panose="020B0604020202020204" pitchFamily="34" charset="0"/>
              </a:rPr>
              <a:t> </a:t>
            </a:r>
            <a:r>
              <a:rPr lang="en-GB" dirty="0">
                <a:latin typeface="Arial" panose="020B0604020202020204" pitchFamily="34" charset="0"/>
                <a:cs typeface="Arial" panose="020B0604020202020204" pitchFamily="34" charset="0"/>
              </a:rPr>
              <a:t>dependence adviser training course for acute inpatients</a:t>
            </a:r>
            <a:r>
              <a:rPr lang="en-GB" sz="1200" b="0" i="0" kern="1200" dirty="0">
                <a:solidFill>
                  <a:schemeClr val="tx1"/>
                </a:solidFill>
                <a:effectLst/>
                <a:latin typeface="Arial" panose="020B0604020202020204" pitchFamily="34" charset="0"/>
                <a:cs typeface="Arial" panose="020B0604020202020204" pitchFamily="34" charset="0"/>
              </a:rPr>
              <a:t>. Introduce yourself, providing your smoking cessation and/or training background, and (for virtual courses) the admin support who will be assisting with the smooth running of the session in the background.</a:t>
            </a:r>
            <a:endParaRPr lang="en-CA" sz="1200" b="0" i="0" kern="1200" dirty="0">
              <a:solidFill>
                <a:schemeClr val="tx1"/>
              </a:solidFill>
              <a:effectLst/>
              <a:latin typeface="Arial" panose="020B0604020202020204" pitchFamily="34" charset="0"/>
              <a:cs typeface="Arial" panose="020B0604020202020204" pitchFamily="34" charset="0"/>
            </a:endParaRPr>
          </a:p>
          <a:p>
            <a:r>
              <a:rPr lang="en-CA" sz="1200" b="0" i="0" kern="1200" dirty="0">
                <a:solidFill>
                  <a:schemeClr val="tx1"/>
                </a:solidFill>
                <a:effectLst/>
                <a:latin typeface="Arial" panose="020B0604020202020204" pitchFamily="34" charset="0"/>
                <a:ea typeface="Geneva" pitchFamily="-109" charset="0"/>
                <a:cs typeface="Arial" panose="020B0604020202020204" pitchFamily="34" charset="0"/>
              </a:rPr>
              <a:t> </a:t>
            </a:r>
          </a:p>
          <a:p>
            <a:endParaRPr lang="en-US" dirty="0">
              <a:latin typeface="Arial" panose="020B0604020202020204" pitchFamily="34" charset="0"/>
              <a:cs typeface="Arial" panose="020B0604020202020204" pitchFamily="34" charset="0"/>
            </a:endParaRPr>
          </a:p>
        </p:txBody>
      </p:sp>
      <p:sp>
        <p:nvSpPr>
          <p:cNvPr id="4" name="Slide Number Placeholder 3">
            <a:extLst>
              <a:ext uri="{FF2B5EF4-FFF2-40B4-BE49-F238E27FC236}">
                <a16:creationId xmlns:a16="http://schemas.microsoft.com/office/drawing/2014/main" id="{CFB5ABBF-5B5B-6181-189D-05BDD724A9B2}"/>
              </a:ext>
            </a:extLst>
          </p:cNvPr>
          <p:cNvSpPr>
            <a:spLocks noGrp="1"/>
          </p:cNvSpPr>
          <p:nvPr>
            <p:ph type="sldNum" sz="quarter" idx="5"/>
          </p:nvPr>
        </p:nvSpPr>
        <p:spPr/>
        <p:txBody>
          <a:bodyPr/>
          <a:lstStyle/>
          <a:p>
            <a:pPr>
              <a:defRPr/>
            </a:pPr>
            <a:fld id="{242A2382-4541-B845-B6D5-E8B5A330E247}" type="slidenum">
              <a:rPr lang="en-US" smtClean="0"/>
              <a:pPr>
                <a:defRPr/>
              </a:pPr>
              <a:t>1</a:t>
            </a:fld>
            <a:endParaRPr lang="en-US" dirty="0"/>
          </a:p>
        </p:txBody>
      </p:sp>
    </p:spTree>
    <p:extLst>
      <p:ext uri="{BB962C8B-B14F-4D97-AF65-F5344CB8AC3E}">
        <p14:creationId xmlns:p14="http://schemas.microsoft.com/office/powerpoint/2010/main" val="341105748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xfrm>
            <a:off x="685800" y="4343400"/>
            <a:ext cx="5486400" cy="4048126"/>
          </a:xfrm>
          <a:noFill/>
        </p:spPr>
        <p:txBody>
          <a:bodyPr wrap="square" numCol="1" anchor="t" anchorCtr="0" compatLnSpc="1">
            <a:prstTxWarp prst="textNoShape">
              <a:avLst/>
            </a:prstTxWarp>
            <a:normAutofit fontScale="77500" lnSpcReduction="20000"/>
          </a:bodyPr>
          <a:lstStyle/>
          <a:p>
            <a:r>
              <a:rPr lang="en-GB" sz="1200" b="1" i="0" kern="1200" dirty="0">
                <a:solidFill>
                  <a:schemeClr val="tx1"/>
                </a:solidFill>
                <a:effectLst/>
                <a:latin typeface="Arial"/>
                <a:cs typeface="Arial"/>
              </a:rPr>
              <a:t>[For virtual training – delete for face-to-face delivery. This slide reflects Zoom functions – amend slide for virtual platform used]</a:t>
            </a:r>
            <a:endParaRPr lang="en-CA" sz="1200" b="0" i="0" kern="1200" dirty="0">
              <a:solidFill>
                <a:schemeClr val="tx1"/>
              </a:solidFill>
              <a:effectLst/>
              <a:latin typeface="Arial"/>
              <a:cs typeface="Arial"/>
            </a:endParaRPr>
          </a:p>
          <a:p>
            <a:r>
              <a:rPr lang="en-CA" sz="1200" b="1" i="0" kern="1200" dirty="0">
                <a:solidFill>
                  <a:schemeClr val="tx1"/>
                </a:solidFill>
                <a:effectLst/>
                <a:latin typeface="Arial"/>
                <a:cs typeface="Arial"/>
              </a:rPr>
              <a:t> </a:t>
            </a:r>
            <a:endParaRPr lang="en-CA" sz="1200" b="0" i="0" kern="1200" dirty="0">
              <a:solidFill>
                <a:schemeClr val="tx1"/>
              </a:solidFill>
              <a:effectLst/>
              <a:latin typeface="Arial"/>
              <a:cs typeface="Arial"/>
            </a:endParaRPr>
          </a:p>
          <a:p>
            <a:r>
              <a:rPr lang="en-GB" sz="1200" b="0" i="0" kern="1200" dirty="0">
                <a:solidFill>
                  <a:schemeClr val="tx1"/>
                </a:solidFill>
                <a:effectLst/>
                <a:latin typeface="Arial"/>
                <a:cs typeface="Arial"/>
              </a:rPr>
              <a:t>Some of you may be familiar with online training while for others this will be a new experience.</a:t>
            </a:r>
            <a:r>
              <a:rPr lang="en-GB" sz="1200" dirty="0">
                <a:latin typeface="Arial"/>
                <a:cs typeface="Arial"/>
              </a:rPr>
              <a:t> </a:t>
            </a:r>
            <a:endParaRPr lang="en-CA" sz="1200" dirty="0">
              <a:latin typeface="Arial" panose="020B0604020202020204" pitchFamily="34" charset="0"/>
              <a:cs typeface="Arial" panose="020B0604020202020204" pitchFamily="34" charset="0"/>
            </a:endParaRPr>
          </a:p>
          <a:p>
            <a:r>
              <a:rPr lang="en-CA" sz="1200" dirty="0">
                <a:latin typeface="Arial"/>
                <a:cs typeface="Arial"/>
              </a:rPr>
              <a:t> </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GB" sz="1200" b="0" i="0" kern="1200" dirty="0">
                <a:solidFill>
                  <a:schemeClr val="tx1"/>
                </a:solidFill>
                <a:effectLst/>
                <a:latin typeface="Arial"/>
                <a:cs typeface="Arial"/>
              </a:rPr>
              <a:t>Here is an introduction to some of the functions we will use during today’s session:</a:t>
            </a:r>
            <a:endParaRPr lang="en-CA" sz="1200" b="0" i="0" kern="1200" dirty="0">
              <a:solidFill>
                <a:schemeClr val="tx1"/>
              </a:solidFill>
              <a:effectLst/>
              <a:latin typeface="Arial"/>
              <a:cs typeface="Arial"/>
            </a:endParaRPr>
          </a:p>
          <a:p>
            <a:pPr lvl="0"/>
            <a:endParaRPr lang="en-GB"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228600" lvl="0" indent="-228600">
              <a:buFont typeface="+mj-lt"/>
              <a:buAutoNum type="arabicPeriod"/>
            </a:pPr>
            <a:r>
              <a:rPr lang="en-GB" sz="1200" b="0" i="0" kern="1200" dirty="0">
                <a:solidFill>
                  <a:schemeClr val="tx1"/>
                </a:solidFill>
                <a:effectLst/>
                <a:latin typeface="Arial"/>
                <a:cs typeface="Arial"/>
              </a:rPr>
              <a:t>Turn camera on or off: we encourage everyone to keep their camera on for the duration of the session.</a:t>
            </a:r>
            <a:endParaRPr lang="en-GB"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228600" lvl="0" indent="-228600">
              <a:buFont typeface="+mj-lt"/>
              <a:buAutoNum type="arabicPeriod"/>
            </a:pPr>
            <a:r>
              <a:rPr lang="en-GB" sz="1200" b="0" i="0" kern="1200" dirty="0">
                <a:solidFill>
                  <a:schemeClr val="tx1"/>
                </a:solidFill>
                <a:effectLst/>
                <a:latin typeface="Arial"/>
                <a:cs typeface="Arial"/>
              </a:rPr>
              <a:t>Turn mic on or off: we recommend having your mic on mute throughout unless you wish to verbally respond (quick tip: you can temporarily unmute by holding down the space bar).</a:t>
            </a:r>
            <a:endParaRPr lang="en-GB"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228600" lvl="0" indent="-228600">
              <a:buFont typeface="+mj-lt"/>
              <a:buAutoNum type="arabicPeriod"/>
            </a:pPr>
            <a:r>
              <a:rPr lang="en-GB" sz="1200" b="0" i="0" kern="1200" dirty="0">
                <a:solidFill>
                  <a:schemeClr val="tx1"/>
                </a:solidFill>
                <a:effectLst/>
                <a:latin typeface="Arial"/>
                <a:cs typeface="Arial"/>
              </a:rPr>
              <a:t>If you have a question during the training please pop it into the chat box </a:t>
            </a:r>
            <a:r>
              <a:rPr lang="en-GB" sz="1200" b="1" i="0" kern="1200" dirty="0">
                <a:solidFill>
                  <a:schemeClr val="tx1"/>
                </a:solidFill>
                <a:effectLst/>
                <a:latin typeface="Arial"/>
                <a:cs typeface="Arial"/>
              </a:rPr>
              <a:t>or</a:t>
            </a:r>
            <a:r>
              <a:rPr lang="en-GB" sz="1200" b="0" i="0" kern="1200" dirty="0">
                <a:solidFill>
                  <a:schemeClr val="tx1"/>
                </a:solidFill>
                <a:effectLst/>
                <a:latin typeface="Arial"/>
                <a:cs typeface="Arial"/>
              </a:rPr>
              <a:t>…</a:t>
            </a:r>
            <a:endParaRPr lang="en-GB"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228600" marR="0" lvl="0" indent="-228600" algn="l" defTabSz="457200" rtl="0" eaLnBrk="0" fontAlgn="base" latinLnBrk="0" hangingPunct="0">
              <a:lnSpc>
                <a:spcPct val="100000"/>
              </a:lnSpc>
              <a:spcBef>
                <a:spcPct val="30000"/>
              </a:spcBef>
              <a:spcAft>
                <a:spcPct val="0"/>
              </a:spcAft>
              <a:buClrTx/>
              <a:buSzTx/>
              <a:buFont typeface="+mj-lt"/>
              <a:buAutoNum type="arabicPeriod" startAt="5"/>
              <a:tabLst/>
              <a:defRPr/>
            </a:pPr>
            <a:r>
              <a:rPr lang="en-GB" sz="1200" b="0" i="0" kern="1200" dirty="0">
                <a:solidFill>
                  <a:schemeClr val="tx1"/>
                </a:solidFill>
                <a:effectLst/>
                <a:latin typeface="Arial"/>
                <a:cs typeface="Arial"/>
              </a:rPr>
              <a:t>… use the ‘raise your hand’ function and we will invite you to unmute and ask your question verbally.</a:t>
            </a:r>
            <a:r>
              <a:rPr lang="en-GB" sz="1200" b="0" i="0" kern="1200" dirty="0">
                <a:solidFill>
                  <a:schemeClr val="tx1"/>
                </a:solidFill>
                <a:effectLst/>
                <a:latin typeface="+mn-lt"/>
                <a:cs typeface="Arial"/>
              </a:rPr>
              <a:t> You can also react to questions/content with a thumbs up or thumbs down or let us know if the pace is too fast by selecting the appropriate reaction.</a:t>
            </a: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pPr marL="0" lvl="0" indent="0">
              <a:buFont typeface="+mj-lt"/>
              <a:buNone/>
            </a:pPr>
            <a:endParaRPr lang="en-CA" sz="1200" b="0" i="0" kern="1200" dirty="0">
              <a:solidFill>
                <a:schemeClr val="tx1"/>
              </a:solidFill>
              <a:effectLst/>
              <a:latin typeface="Arial" panose="020B0604020202020204" pitchFamily="34" charset="0"/>
              <a:ea typeface="Geneva" pitchFamily="-109" charset="0"/>
              <a:cs typeface="Arial" panose="020B0604020202020204" pitchFamily="34" charset="0"/>
            </a:endParaRPr>
          </a:p>
          <a:p>
            <a:r>
              <a:rPr lang="en-GB" sz="1200" b="1" i="0" kern="1200" dirty="0">
                <a:solidFill>
                  <a:schemeClr val="tx1"/>
                </a:solidFill>
                <a:effectLst/>
                <a:latin typeface="Arial"/>
                <a:cs typeface="Arial"/>
              </a:rPr>
              <a:t>[Note:</a:t>
            </a:r>
            <a:r>
              <a:rPr lang="en-GB" sz="1200" b="0" i="0" kern="1200" dirty="0">
                <a:solidFill>
                  <a:schemeClr val="tx1"/>
                </a:solidFill>
                <a:effectLst/>
                <a:latin typeface="Arial"/>
                <a:cs typeface="Arial"/>
              </a:rPr>
              <a:t> points 3 and 5 are going to be crucial for the smooth running of the session as they help ensure participants are not talking over each other].</a:t>
            </a:r>
          </a:p>
          <a:p>
            <a:endParaRPr lang="en-CA" sz="1200" b="0" i="0" kern="1200" dirty="0">
              <a:solidFill>
                <a:schemeClr val="tx1"/>
              </a:solidFill>
              <a:effectLst/>
              <a:latin typeface="Arial"/>
              <a:cs typeface="Arial"/>
            </a:endParaRPr>
          </a:p>
          <a:p>
            <a:pPr marL="228600" indent="-228600">
              <a:buFont typeface="+mj-lt"/>
              <a:buAutoNum type="arabicPeriod" startAt="6"/>
            </a:pPr>
            <a:r>
              <a:rPr lang="en-GB" sz="1200" b="0" i="0" kern="1200" dirty="0">
                <a:solidFill>
                  <a:schemeClr val="tx1"/>
                </a:solidFill>
                <a:effectLst/>
                <a:latin typeface="Arial"/>
                <a:cs typeface="Arial"/>
              </a:rPr>
              <a:t>Hang up icon: if you accidentally press this and leave the session just click on the link that brought you into the session again and you will be able to re-join.</a:t>
            </a:r>
            <a:endParaRPr lang="en-CA" sz="1200" b="0" i="0" kern="1200" dirty="0">
              <a:solidFill>
                <a:schemeClr val="tx1"/>
              </a:solidFill>
              <a:effectLst/>
              <a:latin typeface="Arial"/>
              <a:cs typeface="Arial"/>
            </a:endParaRP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b="0" i="0" kern="1200" dirty="0">
                <a:solidFill>
                  <a:schemeClr val="tx1"/>
                </a:solidFill>
                <a:effectLst/>
                <a:latin typeface="Arial"/>
                <a:cs typeface="Arial"/>
              </a:rPr>
              <a:t> </a:t>
            </a:r>
          </a:p>
          <a:p>
            <a:pPr marL="0" marR="0" lvl="0" indent="0" algn="l" defTabSz="457200" rtl="0" eaLnBrk="0" fontAlgn="base" latinLnBrk="0" hangingPunct="0">
              <a:lnSpc>
                <a:spcPct val="100000"/>
              </a:lnSpc>
              <a:spcBef>
                <a:spcPct val="30000"/>
              </a:spcBef>
              <a:spcAft>
                <a:spcPct val="0"/>
              </a:spcAft>
              <a:buClrTx/>
              <a:buSzTx/>
              <a:buFontTx/>
              <a:buNone/>
              <a:tabLst/>
              <a:defRPr/>
            </a:pPr>
            <a:r>
              <a:rPr lang="en-GB" sz="1200" b="0" i="0" kern="1200" dirty="0">
                <a:solidFill>
                  <a:schemeClr val="tx1"/>
                </a:solidFill>
                <a:effectLst/>
                <a:latin typeface="+mn-lt"/>
                <a:cs typeface="Arial"/>
              </a:rPr>
              <a:t>If you need to contact a trainer personally during the course, you can message trainers privately by going to the chat function and selecting the trainer’s name from the drop-down box.</a:t>
            </a:r>
            <a:endParaRPr lang="en-CA" sz="1200" b="0" i="0" kern="1200" dirty="0">
              <a:solidFill>
                <a:schemeClr val="tx1"/>
              </a:solidFill>
              <a:effectLst/>
              <a:latin typeface="+mn-lt"/>
              <a:cs typeface="Arial"/>
            </a:endParaRPr>
          </a:p>
          <a:p>
            <a:endParaRPr lang="en-CA" sz="1200" b="0" i="0" kern="1200" dirty="0">
              <a:solidFill>
                <a:schemeClr val="tx1"/>
              </a:solidFill>
              <a:effectLst/>
              <a:latin typeface="Arial"/>
              <a:cs typeface="Arial"/>
            </a:endParaRPr>
          </a:p>
          <a:p>
            <a:r>
              <a:rPr lang="en-GB" sz="1200" b="0" i="0" kern="1200" dirty="0">
                <a:solidFill>
                  <a:schemeClr val="tx1"/>
                </a:solidFill>
                <a:effectLst/>
                <a:latin typeface="Arial"/>
                <a:cs typeface="Arial"/>
              </a:rPr>
              <a:t>Please keep the training in full screen and please switch your emails off/close your email browser to avoid getting distracted during the session.</a:t>
            </a:r>
            <a:endParaRPr lang="en-CA" sz="1200" b="0" i="0" kern="1200" dirty="0">
              <a:solidFill>
                <a:schemeClr val="tx1"/>
              </a:solidFill>
              <a:effectLst/>
              <a:latin typeface="Arial"/>
              <a:cs typeface="Arial"/>
            </a:endParaRPr>
          </a:p>
          <a:p>
            <a:endParaRPr lang="en-GB" altLang="en-US" sz="1200" dirty="0"/>
          </a:p>
        </p:txBody>
      </p:sp>
      <p:sp>
        <p:nvSpPr>
          <p:cNvPr id="4" name="Slide Number Placeholder 3"/>
          <p:cNvSpPr>
            <a:spLocks noGrp="1"/>
          </p:cNvSpPr>
          <p:nvPr>
            <p:ph type="sldNum" sz="quarter" idx="5"/>
          </p:nvPr>
        </p:nvSpPr>
        <p:spPr/>
        <p:txBody>
          <a:bodyPr/>
          <a:lstStyle/>
          <a:p>
            <a:pPr>
              <a:defRPr/>
            </a:pPr>
            <a:fld id="{80643FC2-CC6E-0C42-914F-126471564746}" type="slidenum">
              <a:rPr lang="en-US" smtClean="0"/>
              <a:pPr>
                <a:defRPr/>
              </a:pPr>
              <a:t>2</a:t>
            </a:fld>
            <a:endParaRPr lang="en-US" dirty="0"/>
          </a:p>
        </p:txBody>
      </p:sp>
    </p:spTree>
    <p:extLst>
      <p:ext uri="{BB962C8B-B14F-4D97-AF65-F5344CB8AC3E}">
        <p14:creationId xmlns:p14="http://schemas.microsoft.com/office/powerpoint/2010/main" val="320099935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Slide Image Placeholder 1"/>
          <p:cNvSpPr>
            <a:spLocks noGrp="1" noRot="1" noChangeAspect="1"/>
          </p:cNvSpPr>
          <p:nvPr>
            <p:ph type="sldImg"/>
          </p:nvPr>
        </p:nvSpPr>
        <p:spPr bwMode="auto">
          <a:noFill/>
          <a:ln>
            <a:solidFill>
              <a:srgbClr val="000000"/>
            </a:solidFill>
            <a:miter lim="800000"/>
            <a:headEnd/>
            <a:tailEnd/>
          </a:ln>
        </p:spPr>
      </p:sp>
      <p:sp>
        <p:nvSpPr>
          <p:cNvPr id="12291" name="Notes Placeholder 2"/>
          <p:cNvSpPr>
            <a:spLocks noGrp="1"/>
          </p:cNvSpPr>
          <p:nvPr>
            <p:ph type="body" idx="1"/>
          </p:nvPr>
        </p:nvSpPr>
        <p:spPr bwMode="auto">
          <a:noFill/>
        </p:spPr>
        <p:txBody>
          <a:bodyPr wrap="square" numCol="1" anchor="t" anchorCtr="0" compatLnSpc="1">
            <a:prstTxWarp prst="textNoShape">
              <a:avLst/>
            </a:prstTxWarp>
            <a:normAutofit/>
          </a:bodyPr>
          <a:lstStyle/>
          <a:p>
            <a:r>
              <a:rPr lang="en-GB" sz="1200" b="1" i="0" kern="1200">
                <a:solidFill>
                  <a:schemeClr val="tx1"/>
                </a:solidFill>
                <a:effectLst/>
                <a:latin typeface="Arial" panose="020B0604020202020204" pitchFamily="34" charset="0"/>
                <a:ea typeface="Geneva" pitchFamily="-109" charset="0"/>
                <a:cs typeface="Arial" panose="020B0604020202020204" pitchFamily="34" charset="0"/>
              </a:rPr>
              <a:t>[For face-to-face training only – delete for virtual delivery]</a:t>
            </a:r>
            <a:endParaRPr lang="en-CA" sz="1200" b="0" i="0" kern="1200">
              <a:solidFill>
                <a:schemeClr val="tx1"/>
              </a:solidFill>
              <a:effectLst/>
              <a:latin typeface="Arial" panose="020B0604020202020204" pitchFamily="34" charset="0"/>
              <a:ea typeface="Geneva" pitchFamily="-109" charset="0"/>
              <a:cs typeface="Arial" panose="020B0604020202020204" pitchFamily="34" charset="0"/>
            </a:endParaRPr>
          </a:p>
          <a:p>
            <a:endParaRPr lang="en-GB" sz="1200" b="0" i="0" kern="1200">
              <a:solidFill>
                <a:schemeClr val="tx1"/>
              </a:solidFill>
              <a:effectLst/>
              <a:latin typeface="Arial" panose="020B0604020202020204" pitchFamily="34" charset="0"/>
              <a:ea typeface="Geneva" pitchFamily="-109" charset="0"/>
              <a:cs typeface="Arial" panose="020B0604020202020204" pitchFamily="34" charset="0"/>
            </a:endParaRPr>
          </a:p>
          <a:p>
            <a:r>
              <a:rPr lang="en-GB" sz="1200" b="0" i="0" kern="1200">
                <a:solidFill>
                  <a:schemeClr val="tx1"/>
                </a:solidFill>
                <a:effectLst/>
                <a:latin typeface="Arial" panose="020B0604020202020204" pitchFamily="34" charset="0"/>
                <a:ea typeface="Geneva" pitchFamily="-109" charset="0"/>
                <a:cs typeface="Arial" panose="020B0604020202020204" pitchFamily="34" charset="0"/>
              </a:rPr>
              <a:t>Cover the housekeeping points below and add any venue-specific points:</a:t>
            </a:r>
            <a:endParaRPr lang="en-CA" sz="1200" b="0" i="0" kern="1200">
              <a:solidFill>
                <a:schemeClr val="tx1"/>
              </a:solidFill>
              <a:effectLst/>
              <a:latin typeface="Arial" panose="020B0604020202020204" pitchFamily="34" charset="0"/>
              <a:ea typeface="Geneva" pitchFamily="-109" charset="0"/>
              <a:cs typeface="Arial" panose="020B0604020202020204" pitchFamily="34" charset="0"/>
            </a:endParaRPr>
          </a:p>
          <a:p>
            <a:pPr lvl="0"/>
            <a:endParaRPr lang="en-GB" sz="1200" b="0" i="0" kern="120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GB" sz="1200" b="0" i="0" kern="1200">
                <a:solidFill>
                  <a:schemeClr val="tx1"/>
                </a:solidFill>
                <a:effectLst/>
                <a:latin typeface="Arial" panose="020B0604020202020204" pitchFamily="34" charset="0"/>
                <a:ea typeface="Geneva" pitchFamily="-109" charset="0"/>
                <a:cs typeface="Arial" panose="020B0604020202020204" pitchFamily="34" charset="0"/>
              </a:rPr>
              <a:t>Please turn mobile phones off or switch to silent.</a:t>
            </a:r>
            <a:endParaRPr lang="en-CA" sz="1200" b="0" i="0" kern="1200">
              <a:solidFill>
                <a:schemeClr val="tx1"/>
              </a:solidFill>
              <a:effectLst/>
              <a:latin typeface="Arial" panose="020B0604020202020204" pitchFamily="34" charset="0"/>
              <a:ea typeface="Geneva" pitchFamily="-109" charset="0"/>
              <a:cs typeface="Arial" panose="020B0604020202020204" pitchFamily="34" charset="0"/>
            </a:endParaRPr>
          </a:p>
          <a:p>
            <a:pPr marL="171450" lvl="0" indent="-171450">
              <a:buFont typeface="Arial" panose="020B0604020202020204" pitchFamily="34" charset="0"/>
              <a:buChar char="•"/>
            </a:pPr>
            <a:r>
              <a:rPr lang="en-GB" sz="1200" b="0" i="0" kern="1200">
                <a:solidFill>
                  <a:schemeClr val="tx1"/>
                </a:solidFill>
                <a:effectLst/>
                <a:latin typeface="Arial" panose="020B0604020202020204" pitchFamily="34" charset="0"/>
                <a:ea typeface="Geneva" pitchFamily="-109" charset="0"/>
                <a:cs typeface="Arial" panose="020B0604020202020204" pitchFamily="34" charset="0"/>
              </a:rPr>
              <a:t>Inform participants where fire exits and toilets are, and emergency procedures.</a:t>
            </a:r>
            <a:endParaRPr lang="en-CA" sz="1200" b="0" i="0" kern="1200">
              <a:solidFill>
                <a:schemeClr val="tx1"/>
              </a:solidFill>
              <a:effectLst/>
              <a:latin typeface="Arial" panose="020B0604020202020204" pitchFamily="34" charset="0"/>
              <a:ea typeface="Geneva" pitchFamily="-109" charset="0"/>
              <a:cs typeface="Arial" panose="020B0604020202020204" pitchFamily="34" charset="0"/>
            </a:endParaRPr>
          </a:p>
          <a:p>
            <a:pPr lvl="0"/>
            <a:endParaRPr lang="en-GB" sz="1200" b="0" i="0" kern="1200">
              <a:solidFill>
                <a:schemeClr val="tx1"/>
              </a:solidFill>
              <a:effectLst/>
              <a:latin typeface="Arial" panose="020B0604020202020204" pitchFamily="34" charset="0"/>
              <a:cs typeface="Arial" panose="020B0604020202020204" pitchFamily="34" charset="0"/>
            </a:endParaRPr>
          </a:p>
          <a:p>
            <a:pPr>
              <a:defRPr/>
            </a:pPr>
            <a:endParaRPr lang="en-GB" altLang="en-US"/>
          </a:p>
        </p:txBody>
      </p:sp>
      <p:sp>
        <p:nvSpPr>
          <p:cNvPr id="4" name="Slide Number Placeholder 3"/>
          <p:cNvSpPr>
            <a:spLocks noGrp="1"/>
          </p:cNvSpPr>
          <p:nvPr>
            <p:ph type="sldNum" sz="quarter" idx="5"/>
          </p:nvPr>
        </p:nvSpPr>
        <p:spPr/>
        <p:txBody>
          <a:bodyPr/>
          <a:lstStyle/>
          <a:p>
            <a:pPr>
              <a:defRPr/>
            </a:pPr>
            <a:fld id="{80643FC2-CC6E-0C42-914F-126471564746}" type="slidenum">
              <a:rPr lang="en-US" smtClean="0"/>
              <a:pPr>
                <a:defRPr/>
              </a:pPr>
              <a:t>3</a:t>
            </a:fld>
            <a:endParaRPr lang="en-US"/>
          </a:p>
        </p:txBody>
      </p:sp>
    </p:spTree>
    <p:extLst>
      <p:ext uri="{BB962C8B-B14F-4D97-AF65-F5344CB8AC3E}">
        <p14:creationId xmlns:p14="http://schemas.microsoft.com/office/powerpoint/2010/main" val="272929683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defRPr/>
            </a:pPr>
            <a:r>
              <a:rPr lang="en-GB" altLang="en-US" dirty="0">
                <a:latin typeface="Arial" panose="020B0604020202020204" pitchFamily="34" charset="0"/>
                <a:cs typeface="Arial" panose="020B0604020202020204" pitchFamily="34" charset="0"/>
              </a:rPr>
              <a:t>With any large group it’s useful to have a few common agreements to help the training flow well:</a:t>
            </a:r>
          </a:p>
          <a:p>
            <a:pPr>
              <a:defRPr/>
            </a:pPr>
            <a:endParaRPr lang="en-GB" altLang="en-US"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defRPr/>
            </a:pPr>
            <a:r>
              <a:rPr lang="en-GB" dirty="0">
                <a:latin typeface="Arial" panose="020B0604020202020204" pitchFamily="34" charset="0"/>
                <a:cs typeface="Arial" panose="020B0604020202020204" pitchFamily="34" charset="0"/>
              </a:rPr>
              <a:t>Respect others views and opinions</a:t>
            </a:r>
          </a:p>
          <a:p>
            <a:pPr marL="171450" indent="-171450">
              <a:buFont typeface="Arial" panose="020B0604020202020204" pitchFamily="34" charset="0"/>
              <a:buChar char="•"/>
              <a:defRPr/>
            </a:pPr>
            <a:endParaRPr lang="en-GB"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defRPr/>
            </a:pPr>
            <a:r>
              <a:rPr lang="en-GB" dirty="0">
                <a:latin typeface="Arial" panose="020B0604020202020204" pitchFamily="34" charset="0"/>
                <a:cs typeface="Arial" panose="020B0604020202020204" pitchFamily="34" charset="0"/>
              </a:rPr>
              <a:t>Confidentiality: </a:t>
            </a:r>
            <a:r>
              <a:rPr lang="en-GB" i="1" dirty="0">
                <a:latin typeface="Arial" panose="020B0604020202020204" pitchFamily="34" charset="0"/>
                <a:cs typeface="Arial" panose="020B0604020202020204" pitchFamily="34" charset="0"/>
              </a:rPr>
              <a:t>We welcome any questions or comments you have but please be careful not to disclose any patient names or details that could identify them</a:t>
            </a:r>
          </a:p>
          <a:p>
            <a:pPr marL="171450" indent="-171450">
              <a:buFont typeface="Arial" panose="020B0604020202020204" pitchFamily="34" charset="0"/>
              <a:buChar char="•"/>
              <a:defRPr/>
            </a:pPr>
            <a:endParaRPr lang="en-GB"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defRPr/>
            </a:pPr>
            <a:r>
              <a:rPr lang="en-GB" dirty="0">
                <a:latin typeface="Arial" panose="020B0604020202020204" pitchFamily="34" charset="0"/>
                <a:cs typeface="Arial" panose="020B0604020202020204" pitchFamily="34" charset="0"/>
              </a:rPr>
              <a:t>Ask questions: </a:t>
            </a:r>
            <a:r>
              <a:rPr lang="en-GB" i="1" dirty="0">
                <a:latin typeface="Arial" panose="020B0604020202020204" pitchFamily="34" charset="0"/>
                <a:cs typeface="Arial" panose="020B0604020202020204" pitchFamily="34" charset="0"/>
              </a:rPr>
              <a:t>no such thing as a bad/stupid question</a:t>
            </a:r>
          </a:p>
          <a:p>
            <a:pPr marL="171450" indent="-171450">
              <a:buFont typeface="Arial" panose="020B0604020202020204" pitchFamily="34" charset="0"/>
              <a:buChar char="•"/>
              <a:defRPr/>
            </a:pPr>
            <a:endParaRPr lang="en-GB"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defRPr/>
            </a:pPr>
            <a:r>
              <a:rPr lang="en-GB" dirty="0">
                <a:latin typeface="Arial" panose="020B0604020202020204" pitchFamily="34" charset="0"/>
                <a:cs typeface="Arial" panose="020B0604020202020204" pitchFamily="34" charset="0"/>
              </a:rPr>
              <a:t>Adherence to start, end and break times</a:t>
            </a:r>
          </a:p>
          <a:p>
            <a:pPr marL="171450" indent="-171450">
              <a:buFont typeface="Arial" panose="020B0604020202020204" pitchFamily="34" charset="0"/>
              <a:buChar char="•"/>
              <a:defRPr/>
            </a:pPr>
            <a:endParaRPr lang="en-GB"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dirty="0">
                <a:latin typeface="Arial" panose="020B0604020202020204" pitchFamily="34" charset="0"/>
                <a:cs typeface="Arial" panose="020B0604020202020204" pitchFamily="34" charset="0"/>
              </a:rPr>
              <a:t>We also ask for your patience, as with all virtual courses there may be a few technical issues across the two days but we have done our very best to plan ahead for this, we have help on hand should this happen and will try and rectify any issues as soon as we can</a:t>
            </a:r>
            <a:endParaRPr lang="en-GB" i="0"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altLang="en-US" i="0" dirty="0">
              <a:latin typeface="Arial" panose="020B0604020202020204" pitchFamily="34" charset="0"/>
              <a:cs typeface="Arial" panose="020B0604020202020204" pitchFamily="34" charset="0"/>
            </a:endParaRPr>
          </a:p>
          <a:p>
            <a:pPr marL="457200" marR="0" lvl="1" indent="0" algn="l" defTabSz="914400" rtl="0" eaLnBrk="0" fontAlgn="base" latinLnBrk="0" hangingPunct="0">
              <a:lnSpc>
                <a:spcPct val="100000"/>
              </a:lnSpc>
              <a:spcBef>
                <a:spcPct val="30000"/>
              </a:spcBef>
              <a:spcAft>
                <a:spcPct val="0"/>
              </a:spcAft>
              <a:buClrTx/>
              <a:buSzTx/>
              <a:buFont typeface="Arial" panose="020B0604020202020204" pitchFamily="34" charset="0"/>
              <a:buNone/>
              <a:tabLst/>
              <a:defRPr/>
            </a:pPr>
            <a:r>
              <a:rPr lang="en-GB" altLang="en-US" i="0" dirty="0">
                <a:latin typeface="Arial" panose="020B0604020202020204" pitchFamily="34" charset="0"/>
                <a:cs typeface="Arial" panose="020B0604020202020204" pitchFamily="34" charset="0"/>
              </a:rPr>
              <a:t> - We have spent a lot of time adapting and piloting the face-to-face course for virtual delivery and whilst virtual training can pose some challenges (and some opportunities) and there are of course differences to learning in a face to face environment, it is upon to all of us to rise to meet these challenges to make sure that everyone gets the most out of these evidence-based courses designed to help you to save lives. So we hope you make the most of this opportunity and get involved in the learning as much as possible. It’s true what they say, you get out what you put in…..</a:t>
            </a:r>
            <a:endParaRPr lang="en-GB"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defRPr/>
            </a:pPr>
            <a:endParaRPr lang="en-GB" dirty="0">
              <a:latin typeface="Arial" panose="020B0604020202020204" pitchFamily="34" charset="0"/>
              <a:cs typeface="Arial" panose="020B0604020202020204" pitchFamily="34" charset="0"/>
            </a:endParaRPr>
          </a:p>
          <a:p>
            <a:pPr marL="171450" indent="-171450">
              <a:buFont typeface="Arial" panose="020B0604020202020204" pitchFamily="34" charset="0"/>
              <a:buChar char="•"/>
              <a:defRPr/>
            </a:pPr>
            <a:r>
              <a:rPr lang="en-GB" dirty="0">
                <a:latin typeface="Arial" panose="020B0604020202020204" pitchFamily="34" charset="0"/>
                <a:cs typeface="Arial" panose="020B0604020202020204" pitchFamily="34" charset="0"/>
              </a:rPr>
              <a:t>Participate as fully as possible and support the participation of others – we understand people learn in different ways and some may have a quieter learning style, this is of course fine, we hope to create a training atmosphere where you feel able to participate in the two days as fully as possible</a:t>
            </a: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endParaRPr lang="en-GB" altLang="en-US" dirty="0">
              <a:latin typeface="Arial" panose="020B0604020202020204" pitchFamily="34" charset="0"/>
              <a:cs typeface="Arial" panose="020B0604020202020204" pitchFamily="34" charset="0"/>
            </a:endParaRPr>
          </a:p>
          <a:p>
            <a:pPr marL="171450" marR="0" lvl="0" indent="-171450" algn="l" defTabSz="914400" rtl="0" eaLnBrk="0" fontAlgn="base" latinLnBrk="0" hangingPunct="0">
              <a:lnSpc>
                <a:spcPct val="100000"/>
              </a:lnSpc>
              <a:spcBef>
                <a:spcPct val="30000"/>
              </a:spcBef>
              <a:spcAft>
                <a:spcPct val="0"/>
              </a:spcAft>
              <a:buClrTx/>
              <a:buSzTx/>
              <a:buFont typeface="Arial" panose="020B0604020202020204" pitchFamily="34" charset="0"/>
              <a:buChar char="•"/>
              <a:tabLst/>
              <a:defRPr/>
            </a:pPr>
            <a:r>
              <a:rPr lang="en-GB" altLang="en-US" dirty="0">
                <a:latin typeface="Arial" panose="020B0604020202020204" pitchFamily="34" charset="0"/>
                <a:cs typeface="Arial" panose="020B0604020202020204" pitchFamily="34" charset="0"/>
              </a:rPr>
              <a:t>Full attendance is required to receive the course certificate</a:t>
            </a:r>
          </a:p>
          <a:p>
            <a:pPr>
              <a:defRPr/>
            </a:pPr>
            <a:endParaRPr lang="en-GB" alt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4</a:t>
            </a:fld>
            <a:endParaRPr lang="en-US"/>
          </a:p>
        </p:txBody>
      </p:sp>
    </p:spTree>
    <p:extLst>
      <p:ext uri="{BB962C8B-B14F-4D97-AF65-F5344CB8AC3E}">
        <p14:creationId xmlns:p14="http://schemas.microsoft.com/office/powerpoint/2010/main" val="139565677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ltLang="en-US" dirty="0">
                <a:latin typeface="Arial" panose="020B0604020202020204" pitchFamily="34" charset="0"/>
                <a:cs typeface="Arial" panose="020B0604020202020204" pitchFamily="34" charset="0"/>
              </a:rPr>
              <a:t>Explain to participants that you will invite them to unmute and say their name, where they work (option to include how long they have been a TDA in acute).</a:t>
            </a:r>
          </a:p>
          <a:p>
            <a:endParaRPr lang="en-GB" altLang="en-US" dirty="0">
              <a:latin typeface="Arial" panose="020B0604020202020204" pitchFamily="34" charset="0"/>
              <a:cs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GB" altLang="en-US" dirty="0">
                <a:latin typeface="Arial" panose="020B0604020202020204" pitchFamily="34" charset="0"/>
                <a:cs typeface="Arial" panose="020B0604020202020204" pitchFamily="34" charset="0"/>
              </a:rPr>
              <a:t>[</a:t>
            </a:r>
            <a:r>
              <a:rPr lang="en-GB" altLang="en-US" b="1" dirty="0">
                <a:latin typeface="Arial" panose="020B0604020202020204" pitchFamily="34" charset="0"/>
                <a:cs typeface="Arial" panose="020B0604020202020204" pitchFamily="34" charset="0"/>
              </a:rPr>
              <a:t>Trainer: </a:t>
            </a:r>
            <a:r>
              <a:rPr lang="en-GB" sz="1200" kern="1200" dirty="0">
                <a:solidFill>
                  <a:schemeClr val="tx1"/>
                </a:solidFill>
                <a:effectLst/>
                <a:latin typeface="Arial" panose="020B0604020202020204" pitchFamily="34" charset="0"/>
                <a:ea typeface="ＭＳ Ｐゴシック" panose="020B0600070205080204" pitchFamily="34" charset="-128"/>
                <a:cs typeface="Arial" panose="020B0604020202020204" pitchFamily="34" charset="0"/>
              </a:rPr>
              <a:t>Call participants in sequentially by first name from the participant list on the right-hand side of your screen].</a:t>
            </a:r>
            <a:endParaRPr lang="en-GB" alt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5</a:t>
            </a:fld>
            <a:endParaRPr lang="en-US"/>
          </a:p>
        </p:txBody>
      </p:sp>
    </p:spTree>
    <p:extLst>
      <p:ext uri="{BB962C8B-B14F-4D97-AF65-F5344CB8AC3E}">
        <p14:creationId xmlns:p14="http://schemas.microsoft.com/office/powerpoint/2010/main" val="22803739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20000"/>
          </a:bodyPr>
          <a:lstStyle/>
          <a:p>
            <a:r>
              <a:rPr lang="en-US" dirty="0">
                <a:latin typeface="Arial" panose="020B0604020202020204" pitchFamily="34" charset="0"/>
                <a:cs typeface="Arial" panose="020B0604020202020204" pitchFamily="34" charset="0"/>
              </a:rPr>
              <a:t>[Review aim of the course]  </a:t>
            </a:r>
          </a:p>
          <a:p>
            <a:r>
              <a:rPr lang="en-US" dirty="0">
                <a:latin typeface="Arial" panose="020B0604020202020204" pitchFamily="34" charset="0"/>
                <a:cs typeface="Arial" panose="020B0604020202020204" pitchFamily="34" charset="0"/>
              </a:rPr>
              <a:t> </a:t>
            </a:r>
          </a:p>
          <a:p>
            <a:r>
              <a:rPr lang="en-GB" dirty="0">
                <a:latin typeface="Arial" panose="020B0604020202020204" pitchFamily="34" charset="0"/>
                <a:cs typeface="Arial" panose="020B0604020202020204" pitchFamily="34" charset="0"/>
              </a:rPr>
              <a:t>This two-day course is for NHS staff who will be delivering specialist tobacco dependence treatment to patients during admission to hospital.  The course was designed by the National Centre for Smoking Cessation and Training in collaboration with leading national experts to equip TDAs working in inpatient settings with a strong foundation to carry out their role. </a:t>
            </a:r>
            <a:r>
              <a:rPr lang="en-CA"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 </a:t>
            </a:r>
            <a:r>
              <a:rPr lang="en-CA"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The course aims to increase your knowledge, skills and confidence in the delivery of specialist tobacco dependence treatment in the inpatient setting using the latest evidence best practices. </a:t>
            </a:r>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The course combines updates on latest evidence-base practices for addressing tobacco use with patients’ in hospital. Throughout the course we focus on developing skills for delivering support in the inpatient setting. We feature throughout the course skills demonstration and there will be opportunity for you to participate in skills practice exercises.   </a:t>
            </a:r>
          </a:p>
          <a:p>
            <a:r>
              <a:rPr lang="en-US" dirty="0">
                <a:latin typeface="Arial" panose="020B0604020202020204" pitchFamily="34" charset="0"/>
                <a:cs typeface="Arial" panose="020B0604020202020204" pitchFamily="34" charset="0"/>
              </a:rPr>
              <a:t> </a:t>
            </a:r>
          </a:p>
          <a:p>
            <a:r>
              <a:rPr lang="en-GB" dirty="0">
                <a:latin typeface="Arial" panose="020B0604020202020204" pitchFamily="34" charset="0"/>
                <a:cs typeface="Arial" panose="020B0604020202020204" pitchFamily="34" charset="0"/>
              </a:rPr>
              <a:t>For participants who are new to the TDA role, this course will provide a foundation for developing confidence in the skills and competences required to support patients with a smokefree admission and; for more experienced attendees, the aim will be to build on existing skills and competences.</a:t>
            </a:r>
            <a:r>
              <a:rPr lang="en-US" dirty="0">
                <a:latin typeface="Arial" panose="020B0604020202020204" pitchFamily="34" charset="0"/>
                <a:cs typeface="Arial" panose="020B0604020202020204" pitchFamily="34" charset="0"/>
              </a:rPr>
              <a:t> </a:t>
            </a:r>
          </a:p>
          <a:p>
            <a:r>
              <a:rPr lang="en-GB" dirty="0">
                <a:latin typeface="Arial" panose="020B0604020202020204" pitchFamily="34" charset="0"/>
                <a:cs typeface="Arial" panose="020B0604020202020204" pitchFamily="34" charset="0"/>
              </a:rPr>
              <a:t> </a:t>
            </a:r>
            <a:endParaRPr lang="en-US" dirty="0">
              <a:latin typeface="Arial" panose="020B0604020202020204" pitchFamily="34" charset="0"/>
              <a:cs typeface="Arial" panose="020B0604020202020204" pitchFamily="34" charset="0"/>
            </a:endParaRPr>
          </a:p>
          <a:p>
            <a:r>
              <a:rPr lang="en-GB" dirty="0">
                <a:latin typeface="Arial" panose="020B0604020202020204" pitchFamily="34" charset="0"/>
                <a:cs typeface="Arial" panose="020B0604020202020204" pitchFamily="34" charset="0"/>
              </a:rPr>
              <a:t>This course should be complemented by local training and for practitioners to be effective they must also, observe an experienced practitioner before seeing patients, be observed themselves and receive regular support and supervision. They should also engage in continuing professional development activities and ensure that a minimum number of patients are seen a year to maintain their knowledge and skills. </a:t>
            </a:r>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 </a:t>
            </a:r>
          </a:p>
          <a:p>
            <a:endParaRPr lang="en-US" dirty="0"/>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6</a:t>
            </a:fld>
            <a:endParaRPr lang="en-US"/>
          </a:p>
        </p:txBody>
      </p:sp>
    </p:spTree>
    <p:extLst>
      <p:ext uri="{BB962C8B-B14F-4D97-AF65-F5344CB8AC3E}">
        <p14:creationId xmlns:p14="http://schemas.microsoft.com/office/powerpoint/2010/main" val="21065170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8.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1896825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50363FA2-6F1A-0A0D-EABF-6B03CA907417}"/>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1_blank dark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1111047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37569650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22348504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24255518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Gener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35635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defRPr/>
            </a:pPr>
            <a:r>
              <a:rPr lang="en-US" b="1"/>
              <a:t>NHSE Inpatient Training – Needs assessment and scoping</a:t>
            </a:r>
            <a:endParaRPr lang="en-US"/>
          </a:p>
        </p:txBody>
      </p:sp>
    </p:spTree>
    <p:extLst>
      <p:ext uri="{BB962C8B-B14F-4D97-AF65-F5344CB8AC3E}">
        <p14:creationId xmlns:p14="http://schemas.microsoft.com/office/powerpoint/2010/main" val="211860201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green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chemeClr val="accent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dirty="0">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2658623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CSCT + NHSE titl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5D580A-4E70-625F-8F36-16540D768B27}"/>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12" name="Picture 11">
            <a:extLst>
              <a:ext uri="{FF2B5EF4-FFF2-40B4-BE49-F238E27FC236}">
                <a16:creationId xmlns:a16="http://schemas.microsoft.com/office/drawing/2014/main" id="{D1C4D80A-E147-6159-C734-5814B586BD68}"/>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3" name="Rectangle 12">
            <a:extLst>
              <a:ext uri="{FF2B5EF4-FFF2-40B4-BE49-F238E27FC236}">
                <a16:creationId xmlns:a16="http://schemas.microsoft.com/office/drawing/2014/main" id="{CA67E64D-3541-7F39-24B5-D8832BF08004}"/>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14" name="Picture 13">
            <a:extLst>
              <a:ext uri="{FF2B5EF4-FFF2-40B4-BE49-F238E27FC236}">
                <a16:creationId xmlns:a16="http://schemas.microsoft.com/office/drawing/2014/main" id="{205B58A3-8723-623A-1E91-38A0CF6B2174}"/>
              </a:ext>
            </a:extLst>
          </p:cNvPr>
          <p:cNvPicPr>
            <a:picLocks noChangeAspect="1"/>
          </p:cNvPicPr>
          <p:nvPr userDrawn="1"/>
        </p:nvPicPr>
        <p:blipFill>
          <a:blip r:embed="rId3"/>
          <a:srcRect/>
          <a:stretch/>
        </p:blipFill>
        <p:spPr>
          <a:xfrm>
            <a:off x="386038" y="465810"/>
            <a:ext cx="1471653" cy="641363"/>
          </a:xfrm>
          <a:prstGeom prst="rect">
            <a:avLst/>
          </a:prstGeom>
        </p:spPr>
      </p:pic>
      <p:pic>
        <p:nvPicPr>
          <p:cNvPr id="15" name="Picture 14">
            <a:extLst>
              <a:ext uri="{FF2B5EF4-FFF2-40B4-BE49-F238E27FC236}">
                <a16:creationId xmlns:a16="http://schemas.microsoft.com/office/drawing/2014/main" id="{DA9265C1-152C-D61C-318C-550049D39E84}"/>
              </a:ext>
            </a:extLst>
          </p:cNvPr>
          <p:cNvPicPr>
            <a:picLocks noChangeAspect="1"/>
          </p:cNvPicPr>
          <p:nvPr userDrawn="1"/>
        </p:nvPicPr>
        <p:blipFill>
          <a:blip r:embed="rId4"/>
          <a:srcRect/>
          <a:stretch/>
        </p:blipFill>
        <p:spPr>
          <a:xfrm>
            <a:off x="7677150" y="386439"/>
            <a:ext cx="1080812" cy="813001"/>
          </a:xfrm>
          <a:prstGeom prst="rect">
            <a:avLst/>
          </a:prstGeom>
        </p:spPr>
      </p:pic>
      <p:sp>
        <p:nvSpPr>
          <p:cNvPr id="3" name="Subtitle 2"/>
          <p:cNvSpPr>
            <a:spLocks noGrp="1"/>
          </p:cNvSpPr>
          <p:nvPr>
            <p:ph type="subTitle" idx="1"/>
          </p:nvPr>
        </p:nvSpPr>
        <p:spPr>
          <a:xfrm>
            <a:off x="971550" y="2119402"/>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5202654"/>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5571822"/>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4833486"/>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232970508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NCSCT + NHSE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6" name="Picture 5">
            <a:extLst>
              <a:ext uri="{FF2B5EF4-FFF2-40B4-BE49-F238E27FC236}">
                <a16:creationId xmlns:a16="http://schemas.microsoft.com/office/drawing/2014/main" id="{6E443056-19F4-F436-8471-25850C4EAF0E}"/>
              </a:ext>
            </a:extLst>
          </p:cNvPr>
          <p:cNvPicPr>
            <a:picLocks noChangeAspect="1"/>
          </p:cNvPicPr>
          <p:nvPr userDrawn="1"/>
        </p:nvPicPr>
        <p:blipFill>
          <a:blip r:embed="rId2"/>
          <a:srcRect/>
          <a:stretch/>
        </p:blipFill>
        <p:spPr>
          <a:xfrm>
            <a:off x="5698944" y="2729376"/>
            <a:ext cx="2008158" cy="1510562"/>
          </a:xfrm>
          <a:prstGeom prst="rect">
            <a:avLst/>
          </a:prstGeom>
        </p:spPr>
      </p:pic>
      <p:pic>
        <p:nvPicPr>
          <p:cNvPr id="7" name="Picture 6">
            <a:extLst>
              <a:ext uri="{FF2B5EF4-FFF2-40B4-BE49-F238E27FC236}">
                <a16:creationId xmlns:a16="http://schemas.microsoft.com/office/drawing/2014/main" id="{09DAAAA2-1272-83DA-9C87-9C8764379B9D}"/>
              </a:ext>
            </a:extLst>
          </p:cNvPr>
          <p:cNvPicPr>
            <a:picLocks noChangeAspect="1"/>
          </p:cNvPicPr>
          <p:nvPr userDrawn="1"/>
        </p:nvPicPr>
        <p:blipFill>
          <a:blip r:embed="rId3"/>
          <a:srcRect/>
          <a:stretch/>
        </p:blipFill>
        <p:spPr>
          <a:xfrm>
            <a:off x="1369444" y="2862864"/>
            <a:ext cx="2664814" cy="1161354"/>
          </a:xfrm>
          <a:prstGeom prst="rect">
            <a:avLst/>
          </a:prstGeom>
        </p:spPr>
      </p:pic>
    </p:spTree>
    <p:extLst>
      <p:ext uri="{BB962C8B-B14F-4D97-AF65-F5344CB8AC3E}">
        <p14:creationId xmlns:p14="http://schemas.microsoft.com/office/powerpoint/2010/main" val="37438088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module">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6"/>
            <a:ext cx="7181850" cy="619995"/>
          </a:xfrm>
        </p:spPr>
        <p:txBody>
          <a:bodyPr>
            <a:noAutofit/>
          </a:bodyPr>
          <a:lstStyle>
            <a:lvl1pPr marL="0" indent="0" algn="l">
              <a:lnSpc>
                <a:spcPts val="4800"/>
              </a:lnSpc>
              <a:spcBef>
                <a:spcPts val="0"/>
              </a:spcBef>
              <a:spcAft>
                <a:spcPts val="0"/>
              </a:spcAft>
              <a:buNone/>
              <a:defRPr sz="2600" b="0" i="0">
                <a:solidFill>
                  <a:schemeClr val="accent3"/>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endParaRPr lang="en-US"/>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
        <p:nvSpPr>
          <p:cNvPr id="15" name="Text Placeholder 14">
            <a:extLst>
              <a:ext uri="{FF2B5EF4-FFF2-40B4-BE49-F238E27FC236}">
                <a16:creationId xmlns:a16="http://schemas.microsoft.com/office/drawing/2014/main" id="{90B9E4DC-3526-3E13-E3C6-4105B8BAF0D3}"/>
              </a:ext>
            </a:extLst>
          </p:cNvPr>
          <p:cNvSpPr>
            <a:spLocks noGrp="1"/>
          </p:cNvSpPr>
          <p:nvPr>
            <p:ph type="body" sz="quarter" idx="10"/>
          </p:nvPr>
        </p:nvSpPr>
        <p:spPr>
          <a:xfrm>
            <a:off x="971550" y="1457924"/>
            <a:ext cx="7181849" cy="3523318"/>
          </a:xfrm>
        </p:spPr>
        <p:txBody>
          <a:bodyPr/>
          <a:lstStyle>
            <a:lvl1pPr marL="0" indent="0">
              <a:lnSpc>
                <a:spcPts val="4000"/>
              </a:lnSpc>
              <a:spcBef>
                <a:spcPts val="0"/>
              </a:spcBef>
              <a:spcAft>
                <a:spcPts val="0"/>
              </a:spcAft>
              <a:buNone/>
              <a:defRPr sz="3000" b="1">
                <a:solidFill>
                  <a:schemeClr val="bg1"/>
                </a:solidFill>
              </a:defRPr>
            </a:lvl1pPr>
            <a:lvl2pPr marL="0" indent="0">
              <a:buNone/>
              <a:defRPr sz="2800">
                <a:solidFill>
                  <a:schemeClr val="bg1"/>
                </a:solidFill>
              </a:defRPr>
            </a:lvl2pPr>
            <a:lvl3pPr marL="0" indent="0">
              <a:buNone/>
              <a:defRPr sz="2800">
                <a:solidFill>
                  <a:schemeClr val="bg1"/>
                </a:solidFill>
              </a:defRPr>
            </a:lvl3pPr>
            <a:lvl4pPr marL="0" indent="0">
              <a:buNone/>
              <a:defRPr sz="2800">
                <a:solidFill>
                  <a:schemeClr val="bg1"/>
                </a:solidFill>
              </a:defRPr>
            </a:lvl4pPr>
            <a:lvl5pPr marL="0" indent="0">
              <a:buNone/>
              <a:defRPr sz="2800">
                <a:solidFill>
                  <a:schemeClr val="bg1"/>
                </a:solidFill>
              </a:defRPr>
            </a:lvl5pPr>
          </a:lstStyle>
          <a:p>
            <a:pPr lvl="0"/>
            <a:endParaRPr lang="en-US"/>
          </a:p>
        </p:txBody>
      </p:sp>
    </p:spTree>
    <p:extLst>
      <p:ext uri="{BB962C8B-B14F-4D97-AF65-F5344CB8AC3E}">
        <p14:creationId xmlns:p14="http://schemas.microsoft.com/office/powerpoint/2010/main" val="8269066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4523062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4354162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rgbClr val="FF0000"/>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19340460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5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389980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dirty="0"/>
              <a:t>Click to edit Master text styles</a:t>
            </a:r>
          </a:p>
          <a:p>
            <a:pPr lvl="5"/>
            <a:r>
              <a:rPr lang="en-GB" dirty="0"/>
              <a:t>Second level</a:t>
            </a:r>
          </a:p>
          <a:p>
            <a:pPr lvl="5"/>
            <a:r>
              <a:rPr lang="en-GB" dirty="0"/>
              <a:t>Third level</a:t>
            </a:r>
          </a:p>
          <a:p>
            <a:pPr lvl="5"/>
            <a:r>
              <a:rPr lang="en-GB" dirty="0"/>
              <a:t>Fourth level</a:t>
            </a:r>
          </a:p>
          <a:p>
            <a:pPr lvl="5"/>
            <a:r>
              <a:rPr lang="en-GB" dirty="0"/>
              <a:t>Fifth level</a:t>
            </a:r>
            <a:endParaRPr lang="en-US" dirty="0"/>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1">
                <a:solidFill>
                  <a:srgbClr val="0070C0"/>
                </a:solidFill>
                <a:latin typeface="Arial" panose="020B0604020202020204" pitchFamily="34" charset="0"/>
                <a:cs typeface="Arial" panose="020B0604020202020204" pitchFamily="34" charset="0"/>
              </a:defRPr>
            </a:lvl1p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
        <p:nvSpPr>
          <p:cNvPr id="2" name="TextBox 1">
            <a:extLst>
              <a:ext uri="{FF2B5EF4-FFF2-40B4-BE49-F238E27FC236}">
                <a16:creationId xmlns:a16="http://schemas.microsoft.com/office/drawing/2014/main" id="{D3E3E3AE-07EC-F3C0-6E54-F37063E34EA2}"/>
              </a:ext>
            </a:extLst>
          </p:cNvPr>
          <p:cNvSpPr txBox="1"/>
          <p:nvPr userDrawn="1"/>
        </p:nvSpPr>
        <p:spPr bwMode="auto">
          <a:xfrm>
            <a:off x="-446567" y="2488019"/>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GB"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spTree>
  </p:cSld>
  <p:clrMap bg1="lt1" tx1="dk1" bg2="lt2" tx2="dk2" accent1="accent1" accent2="accent2" accent3="accent3" accent4="accent4" accent5="accent5" accent6="accent6" hlink="hlink" folHlink="folHlink"/>
  <p:sldLayoutIdLst>
    <p:sldLayoutId id="2147483662" r:id="rId1"/>
    <p:sldLayoutId id="2147483673" r:id="rId2"/>
    <p:sldLayoutId id="2147483650" r:id="rId3"/>
    <p:sldLayoutId id="2147483658" r:id="rId4"/>
    <p:sldLayoutId id="2147483652" r:id="rId5"/>
    <p:sldLayoutId id="2147483671" r:id="rId6"/>
    <p:sldLayoutId id="2147483676" r:id="rId7"/>
    <p:sldLayoutId id="2147483657" r:id="rId8"/>
    <p:sldLayoutId id="2147483656" r:id="rId9"/>
    <p:sldLayoutId id="2147483665" r:id="rId10"/>
    <p:sldLayoutId id="2147483674" r:id="rId11"/>
    <p:sldLayoutId id="2147483659" r:id="rId12"/>
    <p:sldLayoutId id="2147483670" r:id="rId13"/>
    <p:sldLayoutId id="2147483672" r:id="rId14"/>
    <p:sldLayoutId id="2147483679" r:id="rId15"/>
    <p:sldLayoutId id="2147483682" r:id="rId16"/>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userDrawn="1">
          <p15:clr>
            <a:srgbClr val="F26B43"/>
          </p15:clr>
        </p15:guide>
        <p15:guide id="2" pos="43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5EB8"/>
              </a:solidFill>
              <a:effectLst/>
              <a:uLnTx/>
              <a:uFillTx/>
              <a:latin typeface="Century Gothic" panose="020B0502020202020204" pitchFamily="34" charset="0"/>
              <a:ea typeface="+mn-ea"/>
              <a:cs typeface="+mn-cs"/>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National Inpatient Tobacco Dependency Treatment Training</a:t>
            </a:r>
          </a:p>
        </p:txBody>
      </p:sp>
    </p:spTree>
    <p:extLst>
      <p:ext uri="{BB962C8B-B14F-4D97-AF65-F5344CB8AC3E}">
        <p14:creationId xmlns:p14="http://schemas.microsoft.com/office/powerpoint/2010/main" val="3467935140"/>
      </p:ext>
    </p:extLst>
  </p:cSld>
  <p:clrMap bg1="lt1" tx1="dk1" bg2="lt2" tx2="dk2" accent1="accent1" accent2="accent2" accent3="accent3" accent4="accent4" accent5="accent5" accent6="accent6" hlink="hlink" folHlink="folHlink"/>
  <p:sldLayoutIdLst>
    <p:sldLayoutId id="2147483684" r:id="rId1"/>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5EB8"/>
              </a:solidFill>
              <a:effectLst/>
              <a:uLnTx/>
              <a:uFillTx/>
              <a:latin typeface="Century Gothic" panose="020B0502020202020204" pitchFamily="34" charset="0"/>
              <a:ea typeface="+mn-ea"/>
              <a:cs typeface="+mn-cs"/>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National Inpatient Tobacco Dependency Treatment Training</a:t>
            </a:r>
          </a:p>
        </p:txBody>
      </p:sp>
    </p:spTree>
    <p:extLst>
      <p:ext uri="{BB962C8B-B14F-4D97-AF65-F5344CB8AC3E}">
        <p14:creationId xmlns:p14="http://schemas.microsoft.com/office/powerpoint/2010/main" val="3134531564"/>
      </p:ext>
    </p:extLst>
  </p:cSld>
  <p:clrMap bg1="lt1" tx1="dk1" bg2="lt2" tx2="dk2" accent1="accent1" accent2="accent2" accent3="accent3" accent4="accent4" accent5="accent5" accent6="accent6" hlink="hlink" folHlink="folHlink"/>
  <p:sldLayoutIdLst>
    <p:sldLayoutId id="2147483686" r:id="rId1"/>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8" Type="http://schemas.openxmlformats.org/officeDocument/2006/relationships/image" Target="../media/image15.svg"/><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image" Target="../media/image13.sv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BB58C8-511C-B1C3-2C65-5B49EBAFDCA0}"/>
            </a:ext>
          </a:extLst>
        </p:cNvPr>
        <p:cNvGrpSpPr/>
        <p:nvPr/>
      </p:nvGrpSpPr>
      <p:grpSpPr>
        <a:xfrm>
          <a:off x="0" y="0"/>
          <a:ext cx="0" cy="0"/>
          <a:chOff x="0" y="0"/>
          <a:chExt cx="0" cy="0"/>
        </a:xfrm>
      </p:grpSpPr>
      <p:sp>
        <p:nvSpPr>
          <p:cNvPr id="4" name="Subtitle 3">
            <a:extLst>
              <a:ext uri="{FF2B5EF4-FFF2-40B4-BE49-F238E27FC236}">
                <a16:creationId xmlns:a16="http://schemas.microsoft.com/office/drawing/2014/main" id="{CD2A4542-7C92-5ED0-5AE2-2E774E7D2C5F}"/>
              </a:ext>
            </a:extLst>
          </p:cNvPr>
          <p:cNvSpPr>
            <a:spLocks noGrp="1"/>
          </p:cNvSpPr>
          <p:nvPr>
            <p:ph type="subTitle" idx="1"/>
          </p:nvPr>
        </p:nvSpPr>
        <p:spPr/>
        <p:txBody>
          <a:bodyPr/>
          <a:lstStyle/>
          <a:p>
            <a:r>
              <a:rPr lang="en-GB" dirty="0"/>
              <a:t>Welcome, introductions </a:t>
            </a:r>
            <a:br>
              <a:rPr lang="en-GB" dirty="0"/>
            </a:br>
            <a:r>
              <a:rPr lang="en-GB" dirty="0"/>
              <a:t>and course overview</a:t>
            </a:r>
          </a:p>
          <a:p>
            <a:endParaRPr lang="en-GB" dirty="0"/>
          </a:p>
        </p:txBody>
      </p:sp>
    </p:spTree>
    <p:extLst>
      <p:ext uri="{BB962C8B-B14F-4D97-AF65-F5344CB8AC3E}">
        <p14:creationId xmlns:p14="http://schemas.microsoft.com/office/powerpoint/2010/main" val="24414586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2"/>
          <p:cNvSpPr>
            <a:spLocks noGrp="1"/>
          </p:cNvSpPr>
          <p:nvPr>
            <p:ph type="title"/>
          </p:nvPr>
        </p:nvSpPr>
        <p:spPr/>
        <p:txBody>
          <a:bodyPr/>
          <a:lstStyle/>
          <a:p>
            <a:r>
              <a:rPr lang="en-US" dirty="0"/>
              <a:t>Digital housekeeping</a:t>
            </a:r>
          </a:p>
        </p:txBody>
      </p:sp>
      <p:sp>
        <p:nvSpPr>
          <p:cNvPr id="2" name="TextBox 1">
            <a:extLst>
              <a:ext uri="{FF2B5EF4-FFF2-40B4-BE49-F238E27FC236}">
                <a16:creationId xmlns:a16="http://schemas.microsoft.com/office/drawing/2014/main" id="{EB49E4E3-882B-8D42-A30B-1CEABBBD2E73}"/>
              </a:ext>
            </a:extLst>
          </p:cNvPr>
          <p:cNvSpPr txBox="1"/>
          <p:nvPr/>
        </p:nvSpPr>
        <p:spPr bwMode="auto">
          <a:xfrm>
            <a:off x="996043" y="6466114"/>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endParaRPr>
          </a:p>
        </p:txBody>
      </p:sp>
      <p:sp>
        <p:nvSpPr>
          <p:cNvPr id="5" name="TextBox 4">
            <a:extLst>
              <a:ext uri="{FF2B5EF4-FFF2-40B4-BE49-F238E27FC236}">
                <a16:creationId xmlns:a16="http://schemas.microsoft.com/office/drawing/2014/main" id="{2E046348-8986-83E8-8AC4-D02F52A0ABCB}"/>
              </a:ext>
            </a:extLst>
          </p:cNvPr>
          <p:cNvSpPr txBox="1"/>
          <p:nvPr/>
        </p:nvSpPr>
        <p:spPr bwMode="auto">
          <a:xfrm>
            <a:off x="1153117" y="2473983"/>
            <a:ext cx="1152127" cy="321493"/>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1200" u="none" strike="noStrike" kern="1200" cap="none" spc="0" normalizeH="0" baseline="0" noProof="0" dirty="0">
                <a:ln>
                  <a:noFill/>
                </a:ln>
                <a:effectLst/>
                <a:uLnTx/>
                <a:uFillTx/>
                <a:latin typeface="Arial" panose="020B0604020202020204" pitchFamily="34" charset="0"/>
                <a:cs typeface="Arial" panose="020B0604020202020204" pitchFamily="34" charset="0"/>
              </a:rPr>
              <a:t>1. </a:t>
            </a:r>
            <a:r>
              <a:rPr kumimoji="0" lang="en-US" sz="1200" b="1" u="none" strike="noStrike" kern="1200" cap="none" spc="0" normalizeH="0" baseline="0" noProof="0" dirty="0">
                <a:ln>
                  <a:noFill/>
                </a:ln>
                <a:effectLst/>
                <a:uLnTx/>
                <a:uFillTx/>
                <a:latin typeface="Arial" panose="020B0604020202020204" pitchFamily="34" charset="0"/>
                <a:cs typeface="Arial" panose="020B0604020202020204" pitchFamily="34" charset="0"/>
              </a:rPr>
              <a:t>Camera</a:t>
            </a:r>
          </a:p>
        </p:txBody>
      </p:sp>
      <p:cxnSp>
        <p:nvCxnSpPr>
          <p:cNvPr id="6" name="Straight Arrow Connector 5">
            <a:extLst>
              <a:ext uri="{FF2B5EF4-FFF2-40B4-BE49-F238E27FC236}">
                <a16:creationId xmlns:a16="http://schemas.microsoft.com/office/drawing/2014/main" id="{357107EE-9567-DC61-D6B3-4FBA97B748CD}"/>
              </a:ext>
            </a:extLst>
          </p:cNvPr>
          <p:cNvCxnSpPr>
            <a:cxnSpLocks/>
          </p:cNvCxnSpPr>
          <p:nvPr/>
        </p:nvCxnSpPr>
        <p:spPr>
          <a:xfrm>
            <a:off x="1766679" y="2795476"/>
            <a:ext cx="0" cy="360040"/>
          </a:xfrm>
          <a:prstGeom prst="straightConnector1">
            <a:avLst/>
          </a:prstGeom>
          <a:ln>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sp>
        <p:nvSpPr>
          <p:cNvPr id="7" name="TextBox 6">
            <a:extLst>
              <a:ext uri="{FF2B5EF4-FFF2-40B4-BE49-F238E27FC236}">
                <a16:creationId xmlns:a16="http://schemas.microsoft.com/office/drawing/2014/main" id="{3630E757-933B-3683-0205-40E56C857E14}"/>
              </a:ext>
            </a:extLst>
          </p:cNvPr>
          <p:cNvSpPr txBox="1"/>
          <p:nvPr/>
        </p:nvSpPr>
        <p:spPr bwMode="auto">
          <a:xfrm>
            <a:off x="4152682" y="2469258"/>
            <a:ext cx="1152127" cy="321493"/>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1200" u="none" strike="noStrike" kern="1200" cap="none" spc="0" normalizeH="0" baseline="0" noProof="0" dirty="0">
                <a:ln>
                  <a:noFill/>
                </a:ln>
                <a:effectLst/>
                <a:uLnTx/>
                <a:uFillTx/>
                <a:latin typeface="Arial" panose="020B0604020202020204" pitchFamily="34" charset="0"/>
                <a:cs typeface="Arial" panose="020B0604020202020204" pitchFamily="34" charset="0"/>
              </a:rPr>
              <a:t>3. </a:t>
            </a:r>
            <a:r>
              <a:rPr kumimoji="0" lang="en-US" sz="1200" b="1" u="none" strike="noStrike" kern="1200" cap="none" spc="0" normalizeH="0" baseline="0" noProof="0" dirty="0">
                <a:ln>
                  <a:noFill/>
                </a:ln>
                <a:effectLst/>
                <a:uLnTx/>
                <a:uFillTx/>
                <a:latin typeface="Arial" panose="020B0604020202020204" pitchFamily="34" charset="0"/>
                <a:cs typeface="Arial" panose="020B0604020202020204" pitchFamily="34" charset="0"/>
              </a:rPr>
              <a:t>Chat</a:t>
            </a:r>
          </a:p>
        </p:txBody>
      </p:sp>
      <p:cxnSp>
        <p:nvCxnSpPr>
          <p:cNvPr id="9" name="Straight Arrow Connector 8">
            <a:extLst>
              <a:ext uri="{FF2B5EF4-FFF2-40B4-BE49-F238E27FC236}">
                <a16:creationId xmlns:a16="http://schemas.microsoft.com/office/drawing/2014/main" id="{FFBD63EB-78AA-0DF7-B8A6-EDF6C106DC63}"/>
              </a:ext>
            </a:extLst>
          </p:cNvPr>
          <p:cNvCxnSpPr>
            <a:cxnSpLocks/>
          </p:cNvCxnSpPr>
          <p:nvPr/>
        </p:nvCxnSpPr>
        <p:spPr>
          <a:xfrm>
            <a:off x="4737617" y="2810024"/>
            <a:ext cx="0" cy="360040"/>
          </a:xfrm>
          <a:prstGeom prst="straightConnector1">
            <a:avLst/>
          </a:prstGeom>
          <a:ln>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sp>
        <p:nvSpPr>
          <p:cNvPr id="10" name="TextBox 9">
            <a:extLst>
              <a:ext uri="{FF2B5EF4-FFF2-40B4-BE49-F238E27FC236}">
                <a16:creationId xmlns:a16="http://schemas.microsoft.com/office/drawing/2014/main" id="{5AB7B8F3-BAD8-2888-29F5-6953BCAC29B5}"/>
              </a:ext>
            </a:extLst>
          </p:cNvPr>
          <p:cNvSpPr txBox="1"/>
          <p:nvPr/>
        </p:nvSpPr>
        <p:spPr bwMode="auto">
          <a:xfrm>
            <a:off x="7362124" y="2469258"/>
            <a:ext cx="1152127" cy="321493"/>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1200" u="none" strike="noStrike" kern="1200" cap="none" spc="0" normalizeH="0" baseline="0" noProof="0" dirty="0">
                <a:ln>
                  <a:noFill/>
                </a:ln>
                <a:effectLst/>
                <a:uLnTx/>
                <a:uFillTx/>
                <a:latin typeface="Arial" panose="020B0604020202020204" pitchFamily="34" charset="0"/>
                <a:cs typeface="Arial" panose="020B0604020202020204" pitchFamily="34" charset="0"/>
              </a:rPr>
              <a:t>6. </a:t>
            </a:r>
            <a:r>
              <a:rPr kumimoji="0" lang="en-US" sz="1200" b="1" u="none" strike="noStrike" kern="1200" cap="none" spc="0" normalizeH="0" baseline="0" noProof="0" dirty="0">
                <a:ln>
                  <a:noFill/>
                </a:ln>
                <a:effectLst/>
                <a:uLnTx/>
                <a:uFillTx/>
                <a:latin typeface="Arial" panose="020B0604020202020204" pitchFamily="34" charset="0"/>
                <a:cs typeface="Arial" panose="020B0604020202020204" pitchFamily="34" charset="0"/>
              </a:rPr>
              <a:t>Hang up</a:t>
            </a:r>
          </a:p>
        </p:txBody>
      </p:sp>
      <p:cxnSp>
        <p:nvCxnSpPr>
          <p:cNvPr id="11" name="Straight Arrow Connector 10">
            <a:extLst>
              <a:ext uri="{FF2B5EF4-FFF2-40B4-BE49-F238E27FC236}">
                <a16:creationId xmlns:a16="http://schemas.microsoft.com/office/drawing/2014/main" id="{5F33C849-46D4-6C3E-501D-9350B97B3327}"/>
              </a:ext>
            </a:extLst>
          </p:cNvPr>
          <p:cNvCxnSpPr>
            <a:cxnSpLocks/>
          </p:cNvCxnSpPr>
          <p:nvPr/>
        </p:nvCxnSpPr>
        <p:spPr>
          <a:xfrm>
            <a:off x="8029972" y="2814412"/>
            <a:ext cx="0" cy="360040"/>
          </a:xfrm>
          <a:prstGeom prst="straightConnector1">
            <a:avLst/>
          </a:prstGeom>
          <a:ln>
            <a:solidFill>
              <a:schemeClr val="accent1"/>
            </a:solidFill>
            <a:tailEnd type="triangle"/>
          </a:ln>
          <a:effectLst/>
        </p:spPr>
        <p:style>
          <a:lnRef idx="2">
            <a:schemeClr val="accent1"/>
          </a:lnRef>
          <a:fillRef idx="0">
            <a:schemeClr val="accent1"/>
          </a:fillRef>
          <a:effectRef idx="1">
            <a:schemeClr val="accent1"/>
          </a:effectRef>
          <a:fontRef idx="minor">
            <a:schemeClr val="tx1"/>
          </a:fontRef>
        </p:style>
      </p:cxnSp>
      <p:sp>
        <p:nvSpPr>
          <p:cNvPr id="12" name="TextBox 11">
            <a:extLst>
              <a:ext uri="{FF2B5EF4-FFF2-40B4-BE49-F238E27FC236}">
                <a16:creationId xmlns:a16="http://schemas.microsoft.com/office/drawing/2014/main" id="{0E0DA971-03F7-6B4C-65F2-C8DD8F67DDBC}"/>
              </a:ext>
            </a:extLst>
          </p:cNvPr>
          <p:cNvSpPr txBox="1"/>
          <p:nvPr/>
        </p:nvSpPr>
        <p:spPr bwMode="auto">
          <a:xfrm>
            <a:off x="533272" y="4204148"/>
            <a:ext cx="1152127" cy="321493"/>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1200" u="none" strike="noStrike" kern="1200" cap="none" spc="0" normalizeH="0" baseline="0" noProof="0" dirty="0">
                <a:ln>
                  <a:noFill/>
                </a:ln>
                <a:effectLst/>
                <a:uLnTx/>
                <a:uFillTx/>
                <a:latin typeface="Arial" panose="020B0604020202020204" pitchFamily="34" charset="0"/>
                <a:cs typeface="Arial" panose="020B0604020202020204" pitchFamily="34" charset="0"/>
              </a:rPr>
              <a:t>2. </a:t>
            </a:r>
            <a:r>
              <a:rPr kumimoji="0" lang="en-US" sz="1200" b="1" u="none" strike="noStrike" kern="1200" cap="none" spc="0" normalizeH="0" baseline="0" noProof="0" dirty="0">
                <a:ln>
                  <a:noFill/>
                </a:ln>
                <a:effectLst/>
                <a:uLnTx/>
                <a:uFillTx/>
                <a:latin typeface="Arial" panose="020B0604020202020204" pitchFamily="34" charset="0"/>
                <a:cs typeface="Arial" panose="020B0604020202020204" pitchFamily="34" charset="0"/>
              </a:rPr>
              <a:t>Mic</a:t>
            </a:r>
          </a:p>
        </p:txBody>
      </p:sp>
      <p:cxnSp>
        <p:nvCxnSpPr>
          <p:cNvPr id="23" name="Straight Arrow Connector 22">
            <a:extLst>
              <a:ext uri="{FF2B5EF4-FFF2-40B4-BE49-F238E27FC236}">
                <a16:creationId xmlns:a16="http://schemas.microsoft.com/office/drawing/2014/main" id="{8C000C3A-D3DA-FD41-CAA6-C292F69949B4}"/>
              </a:ext>
            </a:extLst>
          </p:cNvPr>
          <p:cNvCxnSpPr>
            <a:cxnSpLocks/>
          </p:cNvCxnSpPr>
          <p:nvPr/>
        </p:nvCxnSpPr>
        <p:spPr>
          <a:xfrm>
            <a:off x="1109336" y="3781712"/>
            <a:ext cx="0" cy="360040"/>
          </a:xfrm>
          <a:prstGeom prst="straightConnector1">
            <a:avLst/>
          </a:prstGeom>
          <a:ln>
            <a:solidFill>
              <a:schemeClr val="accent1"/>
            </a:solidFill>
            <a:headEnd type="triangle"/>
            <a:tailEnd type="none" w="med" len="med"/>
          </a:ln>
          <a:effectLst/>
        </p:spPr>
        <p:style>
          <a:lnRef idx="2">
            <a:schemeClr val="accent1"/>
          </a:lnRef>
          <a:fillRef idx="0">
            <a:schemeClr val="accent1"/>
          </a:fillRef>
          <a:effectRef idx="1">
            <a:schemeClr val="accent1"/>
          </a:effectRef>
          <a:fontRef idx="minor">
            <a:schemeClr val="tx1"/>
          </a:fontRef>
        </p:style>
      </p:cxnSp>
      <p:sp>
        <p:nvSpPr>
          <p:cNvPr id="25" name="TextBox 24">
            <a:extLst>
              <a:ext uri="{FF2B5EF4-FFF2-40B4-BE49-F238E27FC236}">
                <a16:creationId xmlns:a16="http://schemas.microsoft.com/office/drawing/2014/main" id="{6E885B10-119B-64F9-3BB7-CFB6062F69EC}"/>
              </a:ext>
            </a:extLst>
          </p:cNvPr>
          <p:cNvSpPr txBox="1"/>
          <p:nvPr/>
        </p:nvSpPr>
        <p:spPr bwMode="auto">
          <a:xfrm>
            <a:off x="2123728" y="4143010"/>
            <a:ext cx="2745856" cy="360040"/>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marL="0" marR="0" indent="0" algn="ctr"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1200" u="none" strike="noStrike" kern="1200" cap="none" spc="0" normalizeH="0" baseline="0" noProof="0" dirty="0">
                <a:ln>
                  <a:noFill/>
                </a:ln>
                <a:effectLst/>
                <a:uLnTx/>
                <a:uFillTx/>
                <a:latin typeface="Arial" panose="020B0604020202020204" pitchFamily="34" charset="0"/>
                <a:cs typeface="Arial" panose="020B0604020202020204" pitchFamily="34" charset="0"/>
              </a:rPr>
              <a:t>4. </a:t>
            </a:r>
            <a:r>
              <a:rPr kumimoji="0" lang="en-US" sz="1200" b="1" u="none" strike="noStrike" kern="1200" cap="none" spc="0" normalizeH="0" baseline="0" noProof="0" dirty="0">
                <a:ln>
                  <a:noFill/>
                </a:ln>
                <a:effectLst/>
                <a:uLnTx/>
                <a:uFillTx/>
                <a:latin typeface="Arial" panose="020B0604020202020204" pitchFamily="34" charset="0"/>
                <a:cs typeface="Arial" panose="020B0604020202020204" pitchFamily="34" charset="0"/>
              </a:rPr>
              <a:t>Participant list</a:t>
            </a:r>
          </a:p>
        </p:txBody>
      </p:sp>
      <p:cxnSp>
        <p:nvCxnSpPr>
          <p:cNvPr id="26" name="Straight Arrow Connector 25">
            <a:extLst>
              <a:ext uri="{FF2B5EF4-FFF2-40B4-BE49-F238E27FC236}">
                <a16:creationId xmlns:a16="http://schemas.microsoft.com/office/drawing/2014/main" id="{E2934A71-D86F-9174-6BD0-859EB54ADED9}"/>
              </a:ext>
            </a:extLst>
          </p:cNvPr>
          <p:cNvCxnSpPr>
            <a:cxnSpLocks/>
          </p:cNvCxnSpPr>
          <p:nvPr/>
        </p:nvCxnSpPr>
        <p:spPr>
          <a:xfrm>
            <a:off x="3496656" y="3781712"/>
            <a:ext cx="0" cy="360040"/>
          </a:xfrm>
          <a:prstGeom prst="straightConnector1">
            <a:avLst/>
          </a:prstGeom>
          <a:ln>
            <a:solidFill>
              <a:schemeClr val="accent1"/>
            </a:solidFill>
            <a:headEnd type="triangle"/>
            <a:tailEnd type="none" w="med" len="med"/>
          </a:ln>
          <a:effectLst/>
        </p:spPr>
        <p:style>
          <a:lnRef idx="2">
            <a:schemeClr val="accent1"/>
          </a:lnRef>
          <a:fillRef idx="0">
            <a:schemeClr val="accent1"/>
          </a:fillRef>
          <a:effectRef idx="1">
            <a:schemeClr val="accent1"/>
          </a:effectRef>
          <a:fontRef idx="minor">
            <a:schemeClr val="tx1"/>
          </a:fontRef>
        </p:style>
      </p:cxnSp>
      <p:sp>
        <p:nvSpPr>
          <p:cNvPr id="27" name="TextBox 26">
            <a:extLst>
              <a:ext uri="{FF2B5EF4-FFF2-40B4-BE49-F238E27FC236}">
                <a16:creationId xmlns:a16="http://schemas.microsoft.com/office/drawing/2014/main" id="{3BD9A642-032E-B4FE-8054-DFA9C014360F}"/>
              </a:ext>
            </a:extLst>
          </p:cNvPr>
          <p:cNvSpPr txBox="1"/>
          <p:nvPr/>
        </p:nvSpPr>
        <p:spPr bwMode="auto">
          <a:xfrm>
            <a:off x="3931881" y="4247801"/>
            <a:ext cx="2745856" cy="360040"/>
          </a:xfrm>
          <a:prstGeom prst="rect">
            <a:avLst/>
          </a:prstGeom>
          <a:noFill/>
          <a:ln w="9525">
            <a:noFill/>
            <a:miter lim="800000"/>
            <a:headEnd/>
            <a:tailEnd/>
          </a:ln>
        </p:spPr>
        <p:txBody>
          <a:bodyPr vert="horz" wrap="square" lIns="91440" tIns="45720" rIns="91440" bIns="45720" numCol="1" rtlCol="0" anchor="ctr" anchorCtr="0" compatLnSpc="1">
            <a:prstTxWarp prst="textNoShape">
              <a:avLst/>
            </a:prstTxWarp>
            <a:noAutofit/>
          </a:bodyPr>
          <a:lstStyle/>
          <a:p>
            <a:pPr marL="0" marR="0" indent="0" algn="ctr" defTabSz="457200" rtl="0" eaLnBrk="1" fontAlgn="base" latinLnBrk="0" hangingPunct="1">
              <a:lnSpc>
                <a:spcPct val="100000"/>
              </a:lnSpc>
              <a:spcBef>
                <a:spcPts val="0"/>
              </a:spcBef>
              <a:spcAft>
                <a:spcPts val="0"/>
              </a:spcAft>
              <a:buClr>
                <a:srgbClr val="C10C21"/>
              </a:buClr>
              <a:buSzTx/>
              <a:buFont typeface="Lucida Grande" pitchFamily="-109" charset="0"/>
              <a:buNone/>
              <a:tabLst/>
            </a:pPr>
            <a:r>
              <a:rPr kumimoji="0" lang="en-US" sz="1200" u="none" strike="noStrike" kern="1200" cap="none" spc="0" normalizeH="0" baseline="0" noProof="0" dirty="0">
                <a:ln>
                  <a:noFill/>
                </a:ln>
                <a:effectLst/>
                <a:uLnTx/>
                <a:uFillTx/>
                <a:latin typeface="Arial" panose="020B0604020202020204" pitchFamily="34" charset="0"/>
                <a:cs typeface="Arial" panose="020B0604020202020204" pitchFamily="34" charset="0"/>
              </a:rPr>
              <a:t>5. </a:t>
            </a:r>
            <a:r>
              <a:rPr kumimoji="0" lang="en-US" sz="1200" b="1" u="none" strike="noStrike" kern="1200" cap="none" spc="0" normalizeH="0" baseline="0" noProof="0" dirty="0">
                <a:ln>
                  <a:noFill/>
                </a:ln>
                <a:effectLst/>
                <a:uLnTx/>
                <a:uFillTx/>
                <a:latin typeface="Arial" panose="020B0604020202020204" pitchFamily="34" charset="0"/>
                <a:cs typeface="Arial" panose="020B0604020202020204" pitchFamily="34" charset="0"/>
              </a:rPr>
              <a:t>Reactions</a:t>
            </a:r>
          </a:p>
          <a:p>
            <a:pPr marL="0" marR="0" indent="0" algn="ctr" defTabSz="457200" rtl="0" eaLnBrk="1" fontAlgn="base" latinLnBrk="0" hangingPunct="1">
              <a:lnSpc>
                <a:spcPct val="100000"/>
              </a:lnSpc>
              <a:spcBef>
                <a:spcPts val="0"/>
              </a:spcBef>
              <a:spcAft>
                <a:spcPts val="0"/>
              </a:spcAft>
              <a:buClr>
                <a:srgbClr val="C10C21"/>
              </a:buClr>
              <a:buSzTx/>
              <a:buFont typeface="Lucida Grande" pitchFamily="-109" charset="0"/>
              <a:buNone/>
              <a:tabLst/>
            </a:pPr>
            <a:r>
              <a:rPr lang="en-US" sz="1200" b="1" dirty="0">
                <a:latin typeface="Arial" panose="020B0604020202020204" pitchFamily="34" charset="0"/>
                <a:cs typeface="Arial" panose="020B0604020202020204" pitchFamily="34" charset="0"/>
              </a:rPr>
              <a:t>(including raise hand)</a:t>
            </a:r>
            <a:endParaRPr kumimoji="0" lang="en-US" sz="1200" b="1" u="none" strike="noStrike" kern="1200" cap="none" spc="0" normalizeH="0" baseline="0" noProof="0" dirty="0">
              <a:ln>
                <a:noFill/>
              </a:ln>
              <a:effectLst/>
              <a:uLnTx/>
              <a:uFillTx/>
              <a:latin typeface="Arial" panose="020B0604020202020204" pitchFamily="34" charset="0"/>
              <a:cs typeface="Arial" panose="020B0604020202020204" pitchFamily="34" charset="0"/>
            </a:endParaRPr>
          </a:p>
        </p:txBody>
      </p:sp>
      <p:cxnSp>
        <p:nvCxnSpPr>
          <p:cNvPr id="28" name="Straight Arrow Connector 27">
            <a:extLst>
              <a:ext uri="{FF2B5EF4-FFF2-40B4-BE49-F238E27FC236}">
                <a16:creationId xmlns:a16="http://schemas.microsoft.com/office/drawing/2014/main" id="{C929C933-73F9-42BC-3FFF-425F4BF095ED}"/>
              </a:ext>
            </a:extLst>
          </p:cNvPr>
          <p:cNvCxnSpPr>
            <a:cxnSpLocks/>
          </p:cNvCxnSpPr>
          <p:nvPr/>
        </p:nvCxnSpPr>
        <p:spPr>
          <a:xfrm>
            <a:off x="5308177" y="3781712"/>
            <a:ext cx="0" cy="360040"/>
          </a:xfrm>
          <a:prstGeom prst="straightConnector1">
            <a:avLst/>
          </a:prstGeom>
          <a:ln>
            <a:solidFill>
              <a:schemeClr val="accent1"/>
            </a:solidFill>
            <a:headEnd type="triangle"/>
            <a:tailEnd type="none" w="med" len="med"/>
          </a:ln>
          <a:effectLst/>
        </p:spPr>
        <p:style>
          <a:lnRef idx="2">
            <a:schemeClr val="accent1"/>
          </a:lnRef>
          <a:fillRef idx="0">
            <a:schemeClr val="accent1"/>
          </a:fillRef>
          <a:effectRef idx="1">
            <a:schemeClr val="accent1"/>
          </a:effectRef>
          <a:fontRef idx="minor">
            <a:schemeClr val="tx1"/>
          </a:fontRef>
        </p:style>
      </p:cxnSp>
      <p:pic>
        <p:nvPicPr>
          <p:cNvPr id="29" name="Picture 28">
            <a:extLst>
              <a:ext uri="{FF2B5EF4-FFF2-40B4-BE49-F238E27FC236}">
                <a16:creationId xmlns:a16="http://schemas.microsoft.com/office/drawing/2014/main" id="{F453F556-AFF6-6AFA-65AD-C3AB57B4254C}"/>
              </a:ext>
            </a:extLst>
          </p:cNvPr>
          <p:cNvPicPr>
            <a:picLocks noChangeAspect="1"/>
          </p:cNvPicPr>
          <p:nvPr/>
        </p:nvPicPr>
        <p:blipFill rotWithShape="1">
          <a:blip r:embed="rId3"/>
          <a:srcRect l="1000" t="9948" r="778" b="-2911"/>
          <a:stretch/>
        </p:blipFill>
        <p:spPr>
          <a:xfrm>
            <a:off x="813344" y="3300524"/>
            <a:ext cx="7528531" cy="400242"/>
          </a:xfrm>
          <a:prstGeom prst="rect">
            <a:avLst/>
          </a:prstGeom>
        </p:spPr>
      </p:pic>
      <p:sp>
        <p:nvSpPr>
          <p:cNvPr id="4" name="Footer Placeholder 3">
            <a:extLst>
              <a:ext uri="{FF2B5EF4-FFF2-40B4-BE49-F238E27FC236}">
                <a16:creationId xmlns:a16="http://schemas.microsoft.com/office/drawing/2014/main" id="{25BA1E7D-A4A6-E2B4-043C-933C5A08757C}"/>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1779701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2"/>
          <p:cNvSpPr>
            <a:spLocks noGrp="1"/>
          </p:cNvSpPr>
          <p:nvPr>
            <p:ph type="title"/>
          </p:nvPr>
        </p:nvSpPr>
        <p:spPr>
          <a:xfrm>
            <a:off x="571500" y="152400"/>
            <a:ext cx="7962900" cy="1066800"/>
          </a:xfrm>
        </p:spPr>
        <p:txBody>
          <a:bodyPr/>
          <a:lstStyle/>
          <a:p>
            <a:r>
              <a:rPr lang="en-US"/>
              <a:t>Housekeeping</a:t>
            </a:r>
          </a:p>
        </p:txBody>
      </p:sp>
      <p:pic>
        <p:nvPicPr>
          <p:cNvPr id="3" name="Graphic 2" descr="Fire Extinguisher with solid fill">
            <a:extLst>
              <a:ext uri="{FF2B5EF4-FFF2-40B4-BE49-F238E27FC236}">
                <a16:creationId xmlns:a16="http://schemas.microsoft.com/office/drawing/2014/main" id="{DA098F18-35BB-A9F4-CBD4-76B72867306B}"/>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975624" y="3909033"/>
            <a:ext cx="1515008" cy="1515008"/>
          </a:xfrm>
          <a:prstGeom prst="rect">
            <a:avLst/>
          </a:prstGeom>
        </p:spPr>
      </p:pic>
      <p:pic>
        <p:nvPicPr>
          <p:cNvPr id="5" name="Graphic 4" descr="Universal access with solid fill">
            <a:extLst>
              <a:ext uri="{FF2B5EF4-FFF2-40B4-BE49-F238E27FC236}">
                <a16:creationId xmlns:a16="http://schemas.microsoft.com/office/drawing/2014/main" id="{F9BE08B8-BAE0-F920-6C0B-D9294E120143}"/>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5034813" y="1780602"/>
            <a:ext cx="1826614" cy="1826614"/>
          </a:xfrm>
          <a:prstGeom prst="rect">
            <a:avLst/>
          </a:prstGeom>
        </p:spPr>
      </p:pic>
      <p:pic>
        <p:nvPicPr>
          <p:cNvPr id="7" name="Graphic 6" descr="Phone Vibration with solid fill">
            <a:extLst>
              <a:ext uri="{FF2B5EF4-FFF2-40B4-BE49-F238E27FC236}">
                <a16:creationId xmlns:a16="http://schemas.microsoft.com/office/drawing/2014/main" id="{7B52BA7C-8E32-18AE-BAF8-93A6DAB9E199}"/>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405781">
            <a:off x="1995829" y="1979885"/>
            <a:ext cx="1474596" cy="1474596"/>
          </a:xfrm>
          <a:prstGeom prst="rect">
            <a:avLst/>
          </a:prstGeom>
        </p:spPr>
      </p:pic>
      <p:pic>
        <p:nvPicPr>
          <p:cNvPr id="11" name="Graphic 10" descr="Surgical mask with solid fill">
            <a:extLst>
              <a:ext uri="{FF2B5EF4-FFF2-40B4-BE49-F238E27FC236}">
                <a16:creationId xmlns:a16="http://schemas.microsoft.com/office/drawing/2014/main" id="{A31446C5-156B-2A9C-2734-EC040522B46C}"/>
              </a:ext>
            </a:extLst>
          </p:cNvPr>
          <p:cNvPicPr>
            <a:picLocks noChangeAspect="1"/>
          </p:cNvPicPr>
          <p:nvPr/>
        </p:nvPicPr>
        <p:blipFill>
          <a:blip r:embed="rId9">
            <a:extLst>
              <a:ext uri="{96DAC541-7B7A-43D3-8B79-37D633B846F1}">
                <asvg:svgBlip xmlns:asvg="http://schemas.microsoft.com/office/drawing/2016/SVG/main" r:embed="rId10"/>
              </a:ext>
            </a:extLst>
          </a:blip>
          <a:stretch>
            <a:fillRect/>
          </a:stretch>
        </p:blipFill>
        <p:spPr>
          <a:xfrm>
            <a:off x="5242455" y="4058389"/>
            <a:ext cx="1618972" cy="1618972"/>
          </a:xfrm>
          <a:prstGeom prst="rect">
            <a:avLst/>
          </a:prstGeom>
        </p:spPr>
      </p:pic>
      <p:sp>
        <p:nvSpPr>
          <p:cNvPr id="4" name="Footer Placeholder 3">
            <a:extLst>
              <a:ext uri="{FF2B5EF4-FFF2-40B4-BE49-F238E27FC236}">
                <a16:creationId xmlns:a16="http://schemas.microsoft.com/office/drawing/2014/main" id="{0A58F69C-2BDB-777C-0C08-740063912526}"/>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4412898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23BCBF-9F34-30BA-17B2-79C8516FA5B9}"/>
              </a:ext>
            </a:extLst>
          </p:cNvPr>
          <p:cNvSpPr>
            <a:spLocks noGrp="1"/>
          </p:cNvSpPr>
          <p:nvPr>
            <p:ph type="title"/>
          </p:nvPr>
        </p:nvSpPr>
        <p:spPr/>
        <p:txBody>
          <a:bodyPr/>
          <a:lstStyle/>
          <a:p>
            <a:r>
              <a:rPr lang="en-US"/>
              <a:t>Group agreement</a:t>
            </a:r>
          </a:p>
        </p:txBody>
      </p:sp>
      <p:sp>
        <p:nvSpPr>
          <p:cNvPr id="3" name="Text Placeholder 2">
            <a:extLst>
              <a:ext uri="{FF2B5EF4-FFF2-40B4-BE49-F238E27FC236}">
                <a16:creationId xmlns:a16="http://schemas.microsoft.com/office/drawing/2014/main" id="{1963D8FF-6CC0-0380-17B7-4CE6D23201E1}"/>
              </a:ext>
            </a:extLst>
          </p:cNvPr>
          <p:cNvSpPr>
            <a:spLocks noGrp="1"/>
          </p:cNvSpPr>
          <p:nvPr>
            <p:ph type="body" idx="12"/>
          </p:nvPr>
        </p:nvSpPr>
        <p:spPr/>
        <p:txBody>
          <a:bodyPr/>
          <a:lstStyle/>
          <a:p>
            <a:r>
              <a:rPr lang="en-US" dirty="0"/>
              <a:t>Respect others’ views and opinions</a:t>
            </a:r>
          </a:p>
          <a:p>
            <a:r>
              <a:rPr lang="en-US" dirty="0"/>
              <a:t>Confidentiality</a:t>
            </a:r>
          </a:p>
          <a:p>
            <a:r>
              <a:rPr lang="en-US" dirty="0"/>
              <a:t>Ask questions: no such thing as a bad / stupid question</a:t>
            </a:r>
          </a:p>
          <a:p>
            <a:r>
              <a:rPr lang="en-US" dirty="0"/>
              <a:t>Timekeeping</a:t>
            </a:r>
          </a:p>
          <a:p>
            <a:r>
              <a:rPr lang="en-US" dirty="0"/>
              <a:t>Patience</a:t>
            </a:r>
          </a:p>
          <a:p>
            <a:r>
              <a:rPr lang="en-US" dirty="0"/>
              <a:t>Participate as fully as possible and support </a:t>
            </a:r>
            <a:br>
              <a:rPr lang="en-US" dirty="0"/>
            </a:br>
            <a:r>
              <a:rPr lang="en-US" dirty="0"/>
              <a:t>the participation of others</a:t>
            </a:r>
          </a:p>
        </p:txBody>
      </p:sp>
      <p:sp>
        <p:nvSpPr>
          <p:cNvPr id="5" name="Footer Placeholder 3">
            <a:extLst>
              <a:ext uri="{FF2B5EF4-FFF2-40B4-BE49-F238E27FC236}">
                <a16:creationId xmlns:a16="http://schemas.microsoft.com/office/drawing/2014/main" id="{6E26F2A7-F10C-F7AF-B037-525BE0A139B7}"/>
              </a:ext>
            </a:extLst>
          </p:cNvPr>
          <p:cNvSpPr>
            <a:spLocks noGrp="1"/>
          </p:cNvSpPr>
          <p:nvPr>
            <p:ph type="ftr" sz="quarter" idx="3"/>
          </p:nvPr>
        </p:nvSpPr>
        <p:spPr>
          <a:xfrm>
            <a:off x="518007" y="6333440"/>
            <a:ext cx="4292373" cy="365125"/>
          </a:xfrm>
        </p:spPr>
        <p:txBody>
          <a:bodyPr anchor="ctr">
            <a:normAutofit/>
          </a:bodyPr>
          <a:lstStyle/>
          <a:p>
            <a:pPr>
              <a:spcAft>
                <a:spcPts val="600"/>
              </a:spcAft>
              <a:defRPr/>
            </a:pPr>
            <a:r>
              <a:rPr lang="en-US" i="1" dirty="0">
                <a:solidFill>
                  <a:schemeClr val="accent1"/>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8763580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21418638-BE8E-5B58-259D-34942BE9515F}"/>
              </a:ext>
            </a:extLst>
          </p:cNvPr>
          <p:cNvPicPr>
            <a:picLocks noChangeAspect="1"/>
          </p:cNvPicPr>
          <p:nvPr/>
        </p:nvPicPr>
        <p:blipFill>
          <a:blip r:embed="rId3"/>
          <a:srcRect/>
          <a:stretch/>
        </p:blipFill>
        <p:spPr>
          <a:xfrm>
            <a:off x="0" y="0"/>
            <a:ext cx="9144000" cy="6858000"/>
          </a:xfrm>
          <a:prstGeom prst="rect">
            <a:avLst/>
          </a:prstGeom>
        </p:spPr>
      </p:pic>
      <p:sp>
        <p:nvSpPr>
          <p:cNvPr id="7" name="Subtitle 6">
            <a:extLst>
              <a:ext uri="{FF2B5EF4-FFF2-40B4-BE49-F238E27FC236}">
                <a16:creationId xmlns:a16="http://schemas.microsoft.com/office/drawing/2014/main" id="{C6DE763D-C0AF-D8B7-AD83-C197721FD321}"/>
              </a:ext>
            </a:extLst>
          </p:cNvPr>
          <p:cNvSpPr>
            <a:spLocks noGrp="1"/>
          </p:cNvSpPr>
          <p:nvPr>
            <p:ph type="subTitle" idx="1"/>
          </p:nvPr>
        </p:nvSpPr>
        <p:spPr>
          <a:xfrm>
            <a:off x="971550" y="1772816"/>
            <a:ext cx="7200900" cy="2861177"/>
          </a:xfrm>
        </p:spPr>
        <p:txBody>
          <a:bodyPr/>
          <a:lstStyle/>
          <a:p>
            <a:r>
              <a:rPr lang="en-US" sz="5000" dirty="0">
                <a:effectLst>
                  <a:outerShdw blurRad="254000" dist="25400" dir="5400000" algn="ctr" rotWithShape="0">
                    <a:srgbClr val="000000">
                      <a:alpha val="95000"/>
                    </a:srgbClr>
                  </a:outerShdw>
                </a:effectLst>
              </a:rPr>
              <a:t>Introductions</a:t>
            </a:r>
          </a:p>
        </p:txBody>
      </p:sp>
    </p:spTree>
    <p:extLst>
      <p:ext uri="{BB962C8B-B14F-4D97-AF65-F5344CB8AC3E}">
        <p14:creationId xmlns:p14="http://schemas.microsoft.com/office/powerpoint/2010/main" val="364505531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8F9DF7E1-F1DD-C4FA-3F07-EB665DF50891}"/>
              </a:ext>
            </a:extLst>
          </p:cNvPr>
          <p:cNvPicPr>
            <a:picLocks noChangeAspect="1"/>
          </p:cNvPicPr>
          <p:nvPr/>
        </p:nvPicPr>
        <p:blipFill>
          <a:blip r:embed="rId3"/>
          <a:stretch>
            <a:fillRect/>
          </a:stretch>
        </p:blipFill>
        <p:spPr>
          <a:xfrm>
            <a:off x="0" y="0"/>
            <a:ext cx="9144000" cy="6858000"/>
          </a:xfrm>
          <a:prstGeom prst="rect">
            <a:avLst/>
          </a:prstGeom>
        </p:spPr>
      </p:pic>
      <p:sp>
        <p:nvSpPr>
          <p:cNvPr id="8" name="Rounded Rectangle 7">
            <a:extLst>
              <a:ext uri="{FF2B5EF4-FFF2-40B4-BE49-F238E27FC236}">
                <a16:creationId xmlns:a16="http://schemas.microsoft.com/office/drawing/2014/main" id="{DDB5B0C8-C116-38B3-7030-969FF100AB84}"/>
              </a:ext>
            </a:extLst>
          </p:cNvPr>
          <p:cNvSpPr/>
          <p:nvPr/>
        </p:nvSpPr>
        <p:spPr bwMode="auto">
          <a:xfrm>
            <a:off x="982029" y="3325245"/>
            <a:ext cx="7179942" cy="1547717"/>
          </a:xfrm>
          <a:prstGeom prst="roundRect">
            <a:avLst>
              <a:gd name="adj" fmla="val 8896"/>
            </a:avLst>
          </a:prstGeom>
          <a:solidFill>
            <a:srgbClr val="CDF2FF"/>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7" name="Rounded Rectangle 6">
            <a:extLst>
              <a:ext uri="{FF2B5EF4-FFF2-40B4-BE49-F238E27FC236}">
                <a16:creationId xmlns:a16="http://schemas.microsoft.com/office/drawing/2014/main" id="{CA048F38-9DE4-520A-1DEB-228F46E75F3B}"/>
              </a:ext>
            </a:extLst>
          </p:cNvPr>
          <p:cNvSpPr/>
          <p:nvPr/>
        </p:nvSpPr>
        <p:spPr bwMode="auto">
          <a:xfrm>
            <a:off x="982029" y="907143"/>
            <a:ext cx="7179942" cy="1932945"/>
          </a:xfrm>
          <a:prstGeom prst="roundRect">
            <a:avLst>
              <a:gd name="adj" fmla="val 7020"/>
            </a:avLst>
          </a:prstGeom>
          <a:solidFill>
            <a:srgbClr val="CDF2FF"/>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21" name="Freeform 20">
            <a:extLst>
              <a:ext uri="{FF2B5EF4-FFF2-40B4-BE49-F238E27FC236}">
                <a16:creationId xmlns:a16="http://schemas.microsoft.com/office/drawing/2014/main" id="{5FBFB92E-5933-B8B2-79FB-354CB0145598}"/>
              </a:ext>
            </a:extLst>
          </p:cNvPr>
          <p:cNvSpPr/>
          <p:nvPr/>
        </p:nvSpPr>
        <p:spPr bwMode="auto">
          <a:xfrm>
            <a:off x="982029" y="3174371"/>
            <a:ext cx="7179942" cy="622169"/>
          </a:xfrm>
          <a:custGeom>
            <a:avLst/>
            <a:gdLst>
              <a:gd name="connsiteX0" fmla="*/ 136527 w 7179942"/>
              <a:gd name="connsiteY0" fmla="*/ 0 h 622169"/>
              <a:gd name="connsiteX1" fmla="*/ 7043415 w 7179942"/>
              <a:gd name="connsiteY1" fmla="*/ 0 h 622169"/>
              <a:gd name="connsiteX2" fmla="*/ 7179942 w 7179942"/>
              <a:gd name="connsiteY2" fmla="*/ 136527 h 622169"/>
              <a:gd name="connsiteX3" fmla="*/ 7179942 w 7179942"/>
              <a:gd name="connsiteY3" fmla="*/ 622169 h 622169"/>
              <a:gd name="connsiteX4" fmla="*/ 0 w 7179942"/>
              <a:gd name="connsiteY4" fmla="*/ 622169 h 622169"/>
              <a:gd name="connsiteX5" fmla="*/ 0 w 7179942"/>
              <a:gd name="connsiteY5" fmla="*/ 136527 h 622169"/>
              <a:gd name="connsiteX6" fmla="*/ 136527 w 7179942"/>
              <a:gd name="connsiteY6" fmla="*/ 0 h 62216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79942" h="622169">
                <a:moveTo>
                  <a:pt x="136527" y="0"/>
                </a:moveTo>
                <a:lnTo>
                  <a:pt x="7043415" y="0"/>
                </a:lnTo>
                <a:cubicBezTo>
                  <a:pt x="7118817" y="0"/>
                  <a:pt x="7179942" y="61125"/>
                  <a:pt x="7179942" y="136527"/>
                </a:cubicBezTo>
                <a:lnTo>
                  <a:pt x="7179942" y="622169"/>
                </a:lnTo>
                <a:lnTo>
                  <a:pt x="0" y="622169"/>
                </a:lnTo>
                <a:lnTo>
                  <a:pt x="0" y="136527"/>
                </a:lnTo>
                <a:cubicBezTo>
                  <a:pt x="0" y="61125"/>
                  <a:pt x="61125" y="0"/>
                  <a:pt x="136527" y="0"/>
                </a:cubicBezTo>
                <a:close/>
              </a:path>
            </a:pathLst>
          </a:custGeom>
          <a:solidFill>
            <a:schemeClr val="accent3"/>
          </a:solidFill>
          <a:ln w="9525">
            <a:noFill/>
            <a:miter lim="800000"/>
            <a:headEnd/>
            <a:tailEnd/>
          </a:ln>
          <a:effectLst/>
        </p:spPr>
        <p:txBody>
          <a:bodyPr rot="0" vert="horz" wrap="square" lIns="360000" tIns="288000" rIns="360000" bIns="432000" rtlCol="0" anchor="ctr" anchorCtr="0" upright="1">
            <a:no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11" name="TextBox 10">
            <a:extLst>
              <a:ext uri="{FF2B5EF4-FFF2-40B4-BE49-F238E27FC236}">
                <a16:creationId xmlns:a16="http://schemas.microsoft.com/office/drawing/2014/main" id="{9FAFD602-3A5E-1945-67C5-9867411B9ACF}"/>
              </a:ext>
            </a:extLst>
          </p:cNvPr>
          <p:cNvSpPr txBox="1"/>
          <p:nvPr/>
        </p:nvSpPr>
        <p:spPr bwMode="auto">
          <a:xfrm>
            <a:off x="1168400" y="3608865"/>
            <a:ext cx="6807201" cy="1089641"/>
          </a:xfrm>
          <a:prstGeom prst="rect">
            <a:avLst/>
          </a:prstGeom>
          <a:noFill/>
          <a:ln w="9525">
            <a:noFill/>
            <a:miter lim="800000"/>
            <a:headEnd/>
            <a:tailEnd/>
          </a:ln>
        </p:spPr>
        <p:txBody>
          <a:bodyPr vert="horz" wrap="square" lIns="0" tIns="0" rIns="0" bIns="0" numCol="1" rtlCol="0" anchor="t" anchorCtr="0" compatLnSpc="1">
            <a:prstTxWarp prst="textNoShape">
              <a:avLst/>
            </a:prstTxWarp>
            <a:noAutofit/>
          </a:bodyPr>
          <a:lstStyle/>
          <a:p>
            <a:pPr algn="ctr">
              <a:lnSpc>
                <a:spcPts val="4850"/>
              </a:lnSpc>
              <a:spcAft>
                <a:spcPts val="0"/>
              </a:spcAft>
              <a:buClr>
                <a:schemeClr val="bg1"/>
              </a:buClr>
            </a:pPr>
            <a:r>
              <a:rPr lang="en-US" sz="1700"/>
              <a:t>Latest, evidence-based </a:t>
            </a:r>
            <a:r>
              <a:rPr lang="en-US" sz="1700" b="1"/>
              <a:t>practice</a:t>
            </a:r>
          </a:p>
          <a:p>
            <a:pPr algn="ctr">
              <a:lnSpc>
                <a:spcPts val="4850"/>
              </a:lnSpc>
              <a:spcAft>
                <a:spcPts val="0"/>
              </a:spcAft>
              <a:buClr>
                <a:schemeClr val="bg1"/>
              </a:buClr>
            </a:pPr>
            <a:r>
              <a:rPr lang="en-US" sz="1700"/>
              <a:t>National standard, consistent messages and treatment to patients</a:t>
            </a:r>
            <a:endParaRPr lang="en-US" sz="1700" b="1"/>
          </a:p>
        </p:txBody>
      </p:sp>
      <p:cxnSp>
        <p:nvCxnSpPr>
          <p:cNvPr id="16" name="Straight Connector 15">
            <a:extLst>
              <a:ext uri="{FF2B5EF4-FFF2-40B4-BE49-F238E27FC236}">
                <a16:creationId xmlns:a16="http://schemas.microsoft.com/office/drawing/2014/main" id="{13C4A304-936D-F3B1-B160-8934BA29B543}"/>
              </a:ext>
            </a:extLst>
          </p:cNvPr>
          <p:cNvCxnSpPr>
            <a:cxnSpLocks/>
          </p:cNvCxnSpPr>
          <p:nvPr/>
        </p:nvCxnSpPr>
        <p:spPr>
          <a:xfrm>
            <a:off x="982029" y="4333350"/>
            <a:ext cx="7179942" cy="0"/>
          </a:xfrm>
          <a:prstGeom prst="line">
            <a:avLst/>
          </a:prstGeom>
          <a:effectLst/>
        </p:spPr>
        <p:style>
          <a:lnRef idx="2">
            <a:schemeClr val="accent1"/>
          </a:lnRef>
          <a:fillRef idx="0">
            <a:schemeClr val="accent1"/>
          </a:fillRef>
          <a:effectRef idx="1">
            <a:schemeClr val="accent1"/>
          </a:effectRef>
          <a:fontRef idx="minor">
            <a:schemeClr val="tx1"/>
          </a:fontRef>
        </p:style>
      </p:cxnSp>
      <p:sp>
        <p:nvSpPr>
          <p:cNvPr id="14" name="TextBox 13">
            <a:extLst>
              <a:ext uri="{FF2B5EF4-FFF2-40B4-BE49-F238E27FC236}">
                <a16:creationId xmlns:a16="http://schemas.microsoft.com/office/drawing/2014/main" id="{3A29CF0B-9F43-FF73-B152-D6718C2FA8C9}"/>
              </a:ext>
            </a:extLst>
          </p:cNvPr>
          <p:cNvSpPr txBox="1"/>
          <p:nvPr/>
        </p:nvSpPr>
        <p:spPr bwMode="auto">
          <a:xfrm>
            <a:off x="1168400" y="3336777"/>
            <a:ext cx="6807201" cy="359230"/>
          </a:xfrm>
          <a:prstGeom prst="rect">
            <a:avLst/>
          </a:prstGeom>
          <a:noFill/>
          <a:ln w="9525">
            <a:noFill/>
            <a:miter lim="800000"/>
            <a:headEnd/>
            <a:tailEnd/>
          </a:ln>
        </p:spPr>
        <p:txBody>
          <a:bodyPr vert="horz" wrap="square" lIns="0" tIns="0" rIns="0" bIns="0" numCol="1" rtlCol="0" anchor="t" anchorCtr="0" compatLnSpc="1">
            <a:prstTxWarp prst="textNoShape">
              <a:avLst/>
            </a:prstTxWarp>
            <a:noAutofit/>
          </a:bodyPr>
          <a:lstStyle/>
          <a:p>
            <a:pPr marL="0" indent="0" algn="ctr">
              <a:buNone/>
            </a:pPr>
            <a:r>
              <a:rPr lang="en-US" b="1">
                <a:solidFill>
                  <a:schemeClr val="bg1"/>
                </a:solidFill>
              </a:rPr>
              <a:t>Guiding principles</a:t>
            </a:r>
          </a:p>
        </p:txBody>
      </p:sp>
      <p:sp>
        <p:nvSpPr>
          <p:cNvPr id="15" name="Freeform 14">
            <a:extLst>
              <a:ext uri="{FF2B5EF4-FFF2-40B4-BE49-F238E27FC236}">
                <a16:creationId xmlns:a16="http://schemas.microsoft.com/office/drawing/2014/main" id="{533E02E3-EBA3-A601-42A2-79BC839C0B6A}"/>
              </a:ext>
            </a:extLst>
          </p:cNvPr>
          <p:cNvSpPr/>
          <p:nvPr/>
        </p:nvSpPr>
        <p:spPr bwMode="auto">
          <a:xfrm>
            <a:off x="982029" y="609357"/>
            <a:ext cx="7179942" cy="609848"/>
          </a:xfrm>
          <a:custGeom>
            <a:avLst/>
            <a:gdLst>
              <a:gd name="connsiteX0" fmla="*/ 135200 w 7179942"/>
              <a:gd name="connsiteY0" fmla="*/ 0 h 609848"/>
              <a:gd name="connsiteX1" fmla="*/ 7044742 w 7179942"/>
              <a:gd name="connsiteY1" fmla="*/ 0 h 609848"/>
              <a:gd name="connsiteX2" fmla="*/ 7179942 w 7179942"/>
              <a:gd name="connsiteY2" fmla="*/ 135200 h 609848"/>
              <a:gd name="connsiteX3" fmla="*/ 7179942 w 7179942"/>
              <a:gd name="connsiteY3" fmla="*/ 609848 h 609848"/>
              <a:gd name="connsiteX4" fmla="*/ 0 w 7179942"/>
              <a:gd name="connsiteY4" fmla="*/ 609848 h 609848"/>
              <a:gd name="connsiteX5" fmla="*/ 0 w 7179942"/>
              <a:gd name="connsiteY5" fmla="*/ 135200 h 609848"/>
              <a:gd name="connsiteX6" fmla="*/ 135200 w 7179942"/>
              <a:gd name="connsiteY6" fmla="*/ 0 h 60984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179942" h="609848">
                <a:moveTo>
                  <a:pt x="135200" y="0"/>
                </a:moveTo>
                <a:lnTo>
                  <a:pt x="7044742" y="0"/>
                </a:lnTo>
                <a:cubicBezTo>
                  <a:pt x="7119411" y="0"/>
                  <a:pt x="7179942" y="60531"/>
                  <a:pt x="7179942" y="135200"/>
                </a:cubicBezTo>
                <a:lnTo>
                  <a:pt x="7179942" y="609848"/>
                </a:lnTo>
                <a:lnTo>
                  <a:pt x="0" y="609848"/>
                </a:lnTo>
                <a:lnTo>
                  <a:pt x="0" y="135200"/>
                </a:lnTo>
                <a:cubicBezTo>
                  <a:pt x="0" y="60531"/>
                  <a:pt x="60531" y="0"/>
                  <a:pt x="135200" y="0"/>
                </a:cubicBezTo>
                <a:close/>
              </a:path>
            </a:pathLst>
          </a:custGeom>
          <a:solidFill>
            <a:schemeClr val="accent3"/>
          </a:solidFill>
          <a:ln w="9525">
            <a:noFill/>
            <a:miter lim="800000"/>
            <a:headEnd/>
            <a:tailEnd/>
          </a:ln>
          <a:effectLst/>
        </p:spPr>
        <p:txBody>
          <a:bodyPr rot="0" vert="horz" wrap="square" lIns="360000" tIns="288000" rIns="360000" bIns="432000" rtlCol="0" anchor="ctr" anchorCtr="0" upright="1">
            <a:no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9" name="Rectangle 8">
            <a:extLst>
              <a:ext uri="{FF2B5EF4-FFF2-40B4-BE49-F238E27FC236}">
                <a16:creationId xmlns:a16="http://schemas.microsoft.com/office/drawing/2014/main" id="{7A52287D-3FE9-FCE4-CB4C-10E92FC2B880}"/>
              </a:ext>
            </a:extLst>
          </p:cNvPr>
          <p:cNvSpPr/>
          <p:nvPr/>
        </p:nvSpPr>
        <p:spPr bwMode="auto">
          <a:xfrm rot="2700000">
            <a:off x="4382237" y="2514539"/>
            <a:ext cx="379526" cy="379526"/>
          </a:xfrm>
          <a:prstGeom prst="rect">
            <a:avLst/>
          </a:prstGeom>
          <a:solidFill>
            <a:srgbClr val="CDF2FF"/>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4" name="TextBox 3">
            <a:extLst>
              <a:ext uri="{FF2B5EF4-FFF2-40B4-BE49-F238E27FC236}">
                <a16:creationId xmlns:a16="http://schemas.microsoft.com/office/drawing/2014/main" id="{FF97A3DC-0A1A-17D9-3B71-380BBB10DD7D}"/>
              </a:ext>
            </a:extLst>
          </p:cNvPr>
          <p:cNvSpPr txBox="1"/>
          <p:nvPr/>
        </p:nvSpPr>
        <p:spPr bwMode="auto">
          <a:xfrm>
            <a:off x="1168400" y="771763"/>
            <a:ext cx="6807201" cy="359230"/>
          </a:xfrm>
          <a:prstGeom prst="rect">
            <a:avLst/>
          </a:prstGeom>
          <a:noFill/>
          <a:ln w="9525">
            <a:noFill/>
            <a:miter lim="800000"/>
            <a:headEnd/>
            <a:tailEnd/>
          </a:ln>
        </p:spPr>
        <p:txBody>
          <a:bodyPr vert="horz" wrap="square" lIns="0" tIns="0" rIns="0" bIns="0" numCol="1" rtlCol="0" anchor="t" anchorCtr="0" compatLnSpc="1">
            <a:prstTxWarp prst="textNoShape">
              <a:avLst/>
            </a:prstTxWarp>
            <a:noAutofit/>
          </a:bodyPr>
          <a:lstStyle/>
          <a:p>
            <a:pPr marL="0" indent="0" algn="ctr">
              <a:buNone/>
            </a:pPr>
            <a:r>
              <a:rPr lang="en-US" b="1">
                <a:solidFill>
                  <a:schemeClr val="bg1"/>
                </a:solidFill>
              </a:rPr>
              <a:t>Aim</a:t>
            </a:r>
          </a:p>
        </p:txBody>
      </p:sp>
      <p:sp>
        <p:nvSpPr>
          <p:cNvPr id="5" name="TextBox 4">
            <a:extLst>
              <a:ext uri="{FF2B5EF4-FFF2-40B4-BE49-F238E27FC236}">
                <a16:creationId xmlns:a16="http://schemas.microsoft.com/office/drawing/2014/main" id="{2BBCF326-F8AB-7F1C-CDA6-1E404AA2CBF6}"/>
              </a:ext>
            </a:extLst>
          </p:cNvPr>
          <p:cNvSpPr txBox="1"/>
          <p:nvPr/>
        </p:nvSpPr>
        <p:spPr bwMode="auto">
          <a:xfrm>
            <a:off x="1075214" y="5077868"/>
            <a:ext cx="6993571" cy="1001984"/>
          </a:xfrm>
          <a:prstGeom prst="rect">
            <a:avLst/>
          </a:prstGeom>
          <a:noFill/>
          <a:ln w="9525">
            <a:noFill/>
            <a:miter lim="800000"/>
            <a:headEnd/>
            <a:tailEnd/>
          </a:ln>
        </p:spPr>
        <p:txBody>
          <a:bodyPr vert="horz" wrap="square" lIns="0" tIns="0" rIns="0" bIns="0" numCol="1" rtlCol="0" anchor="t" anchorCtr="0" compatLnSpc="1">
            <a:prstTxWarp prst="textNoShape">
              <a:avLst/>
            </a:prstTxWarp>
            <a:noAutofit/>
          </a:bodyPr>
          <a:lstStyle/>
          <a:p>
            <a:pPr algn="ctr">
              <a:lnSpc>
                <a:spcPts val="2400"/>
              </a:lnSpc>
              <a:spcAft>
                <a:spcPts val="0"/>
              </a:spcAft>
              <a:buClr>
                <a:schemeClr val="bg1"/>
              </a:buClr>
            </a:pPr>
            <a:r>
              <a:rPr lang="en-US" sz="1600">
                <a:solidFill>
                  <a:schemeClr val="bg1"/>
                </a:solidFill>
              </a:rPr>
              <a:t>The course will provide participants training in the delivery of the newly published </a:t>
            </a:r>
            <a:r>
              <a:rPr lang="en-US" sz="1600" b="1" i="1">
                <a:solidFill>
                  <a:schemeClr val="bg1"/>
                </a:solidFill>
              </a:rPr>
              <a:t>‘NHS Standard Treatment Plan for Inpatient Tobacco Dependence’</a:t>
            </a:r>
            <a:r>
              <a:rPr lang="en-US" sz="1600">
                <a:solidFill>
                  <a:schemeClr val="bg1"/>
                </a:solidFill>
              </a:rPr>
              <a:t> and its associated care bundles</a:t>
            </a:r>
            <a:endParaRPr lang="en-US" sz="1600" b="1">
              <a:solidFill>
                <a:schemeClr val="bg1"/>
              </a:solidFill>
            </a:endParaRPr>
          </a:p>
        </p:txBody>
      </p:sp>
      <p:sp>
        <p:nvSpPr>
          <p:cNvPr id="6" name="TextBox 5">
            <a:extLst>
              <a:ext uri="{FF2B5EF4-FFF2-40B4-BE49-F238E27FC236}">
                <a16:creationId xmlns:a16="http://schemas.microsoft.com/office/drawing/2014/main" id="{08D7B355-C076-0FEB-A4AE-489823FD7B04}"/>
              </a:ext>
            </a:extLst>
          </p:cNvPr>
          <p:cNvSpPr txBox="1"/>
          <p:nvPr/>
        </p:nvSpPr>
        <p:spPr bwMode="auto">
          <a:xfrm>
            <a:off x="1168400" y="1390138"/>
            <a:ext cx="6807201" cy="1335791"/>
          </a:xfrm>
          <a:prstGeom prst="rect">
            <a:avLst/>
          </a:prstGeom>
          <a:noFill/>
          <a:ln w="9525">
            <a:noFill/>
            <a:miter lim="800000"/>
            <a:headEnd/>
            <a:tailEnd/>
          </a:ln>
        </p:spPr>
        <p:txBody>
          <a:bodyPr vert="horz" wrap="square" lIns="0" tIns="0" rIns="0" bIns="0" numCol="1" rtlCol="0" anchor="t" anchorCtr="0" compatLnSpc="1">
            <a:prstTxWarp prst="textNoShape">
              <a:avLst/>
            </a:prstTxWarp>
            <a:noAutofit/>
          </a:bodyPr>
          <a:lstStyle/>
          <a:p>
            <a:pPr marL="0" indent="0" algn="ctr">
              <a:lnSpc>
                <a:spcPts val="2400"/>
              </a:lnSpc>
              <a:buNone/>
            </a:pPr>
            <a:r>
              <a:rPr lang="en-US" sz="1600" dirty="0"/>
              <a:t>The aim of this course is to provide new and experienced </a:t>
            </a:r>
          </a:p>
          <a:p>
            <a:pPr marL="0" indent="0" algn="ctr">
              <a:lnSpc>
                <a:spcPts val="2400"/>
              </a:lnSpc>
              <a:buNone/>
            </a:pPr>
            <a:r>
              <a:rPr lang="en-US" sz="1600" dirty="0"/>
              <a:t>Tobacco Dependence Advisers (TDA) with the knowledge, skills and confidence to delivery effective evidence-based tobacco dependence treatment in inpatient settings.</a:t>
            </a:r>
          </a:p>
        </p:txBody>
      </p:sp>
      <p:sp>
        <p:nvSpPr>
          <p:cNvPr id="2" name="Footer Placeholder 3">
            <a:extLst>
              <a:ext uri="{FF2B5EF4-FFF2-40B4-BE49-F238E27FC236}">
                <a16:creationId xmlns:a16="http://schemas.microsoft.com/office/drawing/2014/main" id="{91968922-9717-710D-E8B5-16C4836A782C}"/>
              </a:ext>
            </a:extLst>
          </p:cNvPr>
          <p:cNvSpPr txBox="1">
            <a:spLocks/>
          </p:cNvSpPr>
          <p:nvPr/>
        </p:nvSpPr>
        <p:spPr>
          <a:xfrm>
            <a:off x="518007" y="6333440"/>
            <a:ext cx="4292373" cy="36512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800" i="1" dirty="0">
                <a:solidFill>
                  <a:schemeClr val="bg1"/>
                </a:solidFill>
                <a:latin typeface="Century Gothic" panose="020B0502020202020204" pitchFamily="34" charset="0"/>
              </a:rPr>
              <a:t>Inpatient Tobacco Dependence Treatment Training Programme</a:t>
            </a:r>
          </a:p>
        </p:txBody>
      </p:sp>
      <p:sp>
        <p:nvSpPr>
          <p:cNvPr id="19" name="TextBox 18">
            <a:extLst>
              <a:ext uri="{FF2B5EF4-FFF2-40B4-BE49-F238E27FC236}">
                <a16:creationId xmlns:a16="http://schemas.microsoft.com/office/drawing/2014/main" id="{12A76111-0B6C-8B3E-B221-4949080D27AD}"/>
              </a:ext>
            </a:extLst>
          </p:cNvPr>
          <p:cNvSpPr txBox="1"/>
          <p:nvPr/>
        </p:nvSpPr>
        <p:spPr bwMode="auto">
          <a:xfrm>
            <a:off x="3200400" y="3244334"/>
            <a:ext cx="2743200" cy="369332"/>
          </a:xfrm>
          <a:prstGeom prst="rect">
            <a:avLst/>
          </a:prstGeom>
          <a:noFill/>
          <a:ln w="9525">
            <a:noFill/>
            <a:miter lim="800000"/>
            <a:headEnd/>
            <a:tailEnd/>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spAutoFit/>
          </a:bodyPr>
          <a:lstStyle/>
          <a:p>
            <a:pPr>
              <a:spcBef>
                <a:spcPts val="500"/>
              </a:spcBef>
              <a:spcAft>
                <a:spcPts val="500"/>
              </a:spcAft>
              <a:buClr>
                <a:srgbClr val="C10C21"/>
              </a:buClr>
            </a:pPr>
            <a:endParaRPr lang="en-US" b="0" i="0">
              <a:solidFill>
                <a:srgbClr val="808080"/>
              </a:solidFill>
              <a:latin typeface="+mn-lt"/>
              <a:cs typeface="Calibri"/>
            </a:endParaRPr>
          </a:p>
        </p:txBody>
      </p:sp>
    </p:spTree>
    <p:extLst>
      <p:ext uri="{BB962C8B-B14F-4D97-AF65-F5344CB8AC3E}">
        <p14:creationId xmlns:p14="http://schemas.microsoft.com/office/powerpoint/2010/main" val="27844182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085767228"/>
      </p:ext>
    </p:extLst>
  </p:cSld>
  <p:clrMapOvr>
    <a:masterClrMapping/>
  </p:clrMapOvr>
</p:sld>
</file>

<file path=ppt/theme/theme1.xml><?xml version="1.0" encoding="utf-8"?>
<a:theme xmlns:a="http://schemas.openxmlformats.org/drawingml/2006/main" name="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1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3.xml><?xml version="1.0" encoding="utf-8"?>
<a:theme xmlns:a="http://schemas.openxmlformats.org/drawingml/2006/main" name="2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96BEACA2F2FD04D9CF8C0C2AD81FE20" ma:contentTypeVersion="14" ma:contentTypeDescription="Create a new document." ma:contentTypeScope="" ma:versionID="e21ab03133499e5edaa8e5f1aeb5a2cd">
  <xsd:schema xmlns:xsd="http://www.w3.org/2001/XMLSchema" xmlns:xs="http://www.w3.org/2001/XMLSchema" xmlns:p="http://schemas.microsoft.com/office/2006/metadata/properties" xmlns:ns2="f08a3a01-a810-4981-84de-513e48da387b" xmlns:ns3="6f9764a4-8270-4f29-bbff-a467630dd90c" targetNamespace="http://schemas.microsoft.com/office/2006/metadata/properties" ma:root="true" ma:fieldsID="a605b1831acf3ca42085371145770ccb" ns2:_="" ns3:_="">
    <xsd:import namespace="f08a3a01-a810-4981-84de-513e48da387b"/>
    <xsd:import namespace="6f9764a4-8270-4f29-bbff-a467630dd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a3a01-a810-4981-84de-513e48da3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d85d53d-afa2-41ae-870b-875e92731b7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764a4-8270-4f29-bbff-a467630dd90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6f4df2a-fb7f-403e-9547-acf1b9f2f5fe}" ma:internalName="TaxCatchAll" ma:showField="CatchAllData" ma:web="6f9764a4-8270-4f29-bbff-a467630dd90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f08a3a01-a810-4981-84de-513e48da387b">
      <Terms xmlns="http://schemas.microsoft.com/office/infopath/2007/PartnerControls"/>
    </lcf76f155ced4ddcb4097134ff3c332f>
    <TaxCatchAll xmlns="6f9764a4-8270-4f29-bbff-a467630dd90c" xsi:nil="true"/>
  </documentManagement>
</p:properties>
</file>

<file path=customXml/itemProps1.xml><?xml version="1.0" encoding="utf-8"?>
<ds:datastoreItem xmlns:ds="http://schemas.openxmlformats.org/officeDocument/2006/customXml" ds:itemID="{D8F5D3A8-97DF-4CD9-9B6D-33E8A1AE7A8C}">
  <ds:schemaRefs>
    <ds:schemaRef ds:uri="http://schemas.microsoft.com/sharepoint/v3/contenttype/forms"/>
  </ds:schemaRefs>
</ds:datastoreItem>
</file>

<file path=customXml/itemProps2.xml><?xml version="1.0" encoding="utf-8"?>
<ds:datastoreItem xmlns:ds="http://schemas.openxmlformats.org/officeDocument/2006/customXml" ds:itemID="{27317BB1-5055-4EF9-9442-97C9008ED156}">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08a3a01-a810-4981-84de-513e48da387b"/>
    <ds:schemaRef ds:uri="6f9764a4-8270-4f29-bbff-a467630dd90c"/>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EE152DD1-E027-461E-8BAE-7CE84F240647}">
  <ds:schemaRefs>
    <ds:schemaRef ds:uri="http://schemas.microsoft.com/office/2006/documentManagement/types"/>
    <ds:schemaRef ds:uri="http://purl.org/dc/dcmitype/"/>
    <ds:schemaRef ds:uri="http://purl.org/dc/elements/1.1/"/>
    <ds:schemaRef ds:uri="http://www.w3.org/XML/1998/namespace"/>
    <ds:schemaRef ds:uri="http://schemas.openxmlformats.org/package/2006/metadata/core-properties"/>
    <ds:schemaRef ds:uri="f08a3a01-a810-4981-84de-513e48da387b"/>
    <ds:schemaRef ds:uri="http://purl.org/dc/terms/"/>
    <ds:schemaRef ds:uri="http://schemas.microsoft.com/office/2006/metadata/properties"/>
    <ds:schemaRef ds:uri="http://schemas.microsoft.com/office/infopath/2007/PartnerControls"/>
    <ds:schemaRef ds:uri="6f9764a4-8270-4f29-bbff-a467630dd90c"/>
  </ds:schemaRefs>
</ds:datastoreItem>
</file>

<file path=docProps/app.xml><?xml version="1.0" encoding="utf-8"?>
<Properties xmlns="http://schemas.openxmlformats.org/officeDocument/2006/extended-properties" xmlns:vt="http://schemas.openxmlformats.org/officeDocument/2006/docPropsVTypes">
  <TotalTime>1005</TotalTime>
  <Words>1224</Words>
  <Application>Microsoft Office PowerPoint</Application>
  <PresentationFormat>On-screen Show (4:3)</PresentationFormat>
  <Paragraphs>95</Paragraphs>
  <Slides>7</Slides>
  <Notes>6</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7</vt:i4>
      </vt:variant>
    </vt:vector>
  </HeadingPairs>
  <TitlesOfParts>
    <vt:vector size="15" baseType="lpstr">
      <vt:lpstr>Arial</vt:lpstr>
      <vt:lpstr>Calibri</vt:lpstr>
      <vt:lpstr>Century Gothic</vt:lpstr>
      <vt:lpstr>Lucida Grande</vt:lpstr>
      <vt:lpstr>System Font Regular</vt:lpstr>
      <vt:lpstr>NCSCT</vt:lpstr>
      <vt:lpstr>1_NCSCT</vt:lpstr>
      <vt:lpstr>2_NCSCT</vt:lpstr>
      <vt:lpstr>PowerPoint Presentation</vt:lpstr>
      <vt:lpstr>Digital housekeeping</vt:lpstr>
      <vt:lpstr>Housekeeping</vt:lpstr>
      <vt:lpstr>Group agreement</vt:lpstr>
      <vt:lpstr>PowerPoint Presentation</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Tom Coleman-Haynes</cp:lastModifiedBy>
  <cp:revision>156</cp:revision>
  <cp:lastPrinted>2021-04-19T06:44:37Z</cp:lastPrinted>
  <dcterms:created xsi:type="dcterms:W3CDTF">2019-04-01T09:21:54Z</dcterms:created>
  <dcterms:modified xsi:type="dcterms:W3CDTF">2024-03-05T11:08:09Z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0x010100D96BEACA2F2FD04D9CF8C0C2AD81FE20</vt:lpwstr>
  </property>
  <property fmtid="{D5CDD505-2E9C-101B-9397-08002B2CF9AE}" pid="3" name="MediaServiceImageTags">
    <vt:lpwstr/>
  </property>
</Properties>
</file>